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7.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8.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9.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10.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11.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12.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13.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4"/>
    <p:sldMasterId id="2147483693" r:id="rId5"/>
    <p:sldMasterId id="2147483698" r:id="rId6"/>
    <p:sldMasterId id="2147483701" r:id="rId7"/>
    <p:sldMasterId id="2147483718" r:id="rId8"/>
    <p:sldMasterId id="2147483721" r:id="rId9"/>
    <p:sldMasterId id="2147483735" r:id="rId10"/>
    <p:sldMasterId id="2147483746" r:id="rId11"/>
    <p:sldMasterId id="2147483757" r:id="rId12"/>
    <p:sldMasterId id="2147483769" r:id="rId13"/>
    <p:sldMasterId id="2147483781" r:id="rId14"/>
    <p:sldMasterId id="2147483791" r:id="rId15"/>
    <p:sldMasterId id="2147483805" r:id="rId16"/>
    <p:sldMasterId id="2147483808" r:id="rId17"/>
  </p:sldMasterIdLst>
  <p:notesMasterIdLst>
    <p:notesMasterId r:id="rId59"/>
  </p:notesMasterIdLst>
  <p:sldIdLst>
    <p:sldId id="270" r:id="rId18"/>
    <p:sldId id="299" r:id="rId19"/>
    <p:sldId id="300" r:id="rId20"/>
    <p:sldId id="301" r:id="rId21"/>
    <p:sldId id="302" r:id="rId22"/>
    <p:sldId id="262" r:id="rId23"/>
    <p:sldId id="261" r:id="rId24"/>
    <p:sldId id="305" r:id="rId25"/>
    <p:sldId id="306" r:id="rId26"/>
    <p:sldId id="307" r:id="rId27"/>
    <p:sldId id="263" r:id="rId28"/>
    <p:sldId id="264" r:id="rId29"/>
    <p:sldId id="265" r:id="rId30"/>
    <p:sldId id="266" r:id="rId31"/>
    <p:sldId id="283" r:id="rId32"/>
    <p:sldId id="284" r:id="rId33"/>
    <p:sldId id="282" r:id="rId34"/>
    <p:sldId id="278" r:id="rId35"/>
    <p:sldId id="267" r:id="rId36"/>
    <p:sldId id="289" r:id="rId37"/>
    <p:sldId id="290" r:id="rId38"/>
    <p:sldId id="268" r:id="rId39"/>
    <p:sldId id="288" r:id="rId40"/>
    <p:sldId id="292" r:id="rId41"/>
    <p:sldId id="291" r:id="rId42"/>
    <p:sldId id="295" r:id="rId43"/>
    <p:sldId id="269" r:id="rId44"/>
    <p:sldId id="271" r:id="rId45"/>
    <p:sldId id="297" r:id="rId46"/>
    <p:sldId id="274" r:id="rId47"/>
    <p:sldId id="275" r:id="rId48"/>
    <p:sldId id="285" r:id="rId49"/>
    <p:sldId id="286" r:id="rId50"/>
    <p:sldId id="287" r:id="rId51"/>
    <p:sldId id="304" r:id="rId52"/>
    <p:sldId id="273" r:id="rId53"/>
    <p:sldId id="308" r:id="rId54"/>
    <p:sldId id="309" r:id="rId55"/>
    <p:sldId id="272" r:id="rId56"/>
    <p:sldId id="279" r:id="rId57"/>
    <p:sldId id="296" r:id="rId5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23948" autoAdjust="0"/>
    <p:restoredTop sz="90548" autoAdjust="0"/>
  </p:normalViewPr>
  <p:slideViewPr>
    <p:cSldViewPr snapToGrid="0" snapToObjects="1">
      <p:cViewPr>
        <p:scale>
          <a:sx n="85" d="100"/>
          <a:sy n="85" d="100"/>
        </p:scale>
        <p:origin x="-1434" y="-72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1.xml"/><Relationship Id="rId26" Type="http://schemas.openxmlformats.org/officeDocument/2006/relationships/slide" Target="slides/slide9.xml"/><Relationship Id="rId39" Type="http://schemas.openxmlformats.org/officeDocument/2006/relationships/slide" Target="slides/slide22.xml"/><Relationship Id="rId21" Type="http://schemas.openxmlformats.org/officeDocument/2006/relationships/slide" Target="slides/slide4.xml"/><Relationship Id="rId34" Type="http://schemas.openxmlformats.org/officeDocument/2006/relationships/slide" Target="slides/slide17.xml"/><Relationship Id="rId42" Type="http://schemas.openxmlformats.org/officeDocument/2006/relationships/slide" Target="slides/slide25.xml"/><Relationship Id="rId47" Type="http://schemas.openxmlformats.org/officeDocument/2006/relationships/slide" Target="slides/slide30.xml"/><Relationship Id="rId50" Type="http://schemas.openxmlformats.org/officeDocument/2006/relationships/slide" Target="slides/slide33.xml"/><Relationship Id="rId55" Type="http://schemas.openxmlformats.org/officeDocument/2006/relationships/slide" Target="slides/slide38.xml"/><Relationship Id="rId63"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 Target="slides/slide3.xml"/><Relationship Id="rId29" Type="http://schemas.openxmlformats.org/officeDocument/2006/relationships/slide" Target="slides/slide12.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61"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2.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8" Type="http://schemas.openxmlformats.org/officeDocument/2006/relationships/slideMaster" Target="slideMasters/slideMaster5.xml"/><Relationship Id="rId51" Type="http://schemas.openxmlformats.org/officeDocument/2006/relationships/slide" Target="slides/slide34.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DEDF88-035F-0641-801A-89E9CDE2B262}" type="datetimeFigureOut">
              <a:rPr lang="en-US" smtClean="0"/>
              <a:t>8/11/2015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3D208F-3FF0-ED4D-B163-BB420BE75D14}" type="slidenum">
              <a:rPr lang="en-US" smtClean="0"/>
              <a:t>‹#›</a:t>
            </a:fld>
            <a:endParaRPr lang="en-US" dirty="0"/>
          </a:p>
        </p:txBody>
      </p:sp>
    </p:spTree>
    <p:extLst>
      <p:ext uri="{BB962C8B-B14F-4D97-AF65-F5344CB8AC3E}">
        <p14:creationId xmlns:p14="http://schemas.microsoft.com/office/powerpoint/2010/main" val="111489686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carpentry.github.io/sql-novice-survey/reference.html#cursor"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3935B4-7404-4740-A140-B3A39A5A9EF7}"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Set</a:t>
            </a:r>
            <a:r>
              <a:rPr lang="en-US" baseline="0" dirty="0" smtClean="0"/>
              <a:t> Format “All files”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If using sqlite3 on command: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sqlite3 </a:t>
            </a:r>
            <a:r>
              <a:rPr lang="en-US" sz="1200" kern="1200" smtClean="0">
                <a:solidFill>
                  <a:schemeClr val="tx1"/>
                </a:solidFill>
                <a:latin typeface="+mn-lt"/>
                <a:ea typeface="+mn-ea"/>
                <a:cs typeface="+mn-cs"/>
              </a:rPr>
              <a:t>catalog.db</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12</a:t>
            </a:fld>
            <a:endParaRPr lang="en-US"/>
          </a:p>
        </p:txBody>
      </p:sp>
    </p:spTree>
    <p:extLst>
      <p:ext uri="{BB962C8B-B14F-4D97-AF65-F5344CB8AC3E}">
        <p14:creationId xmlns:p14="http://schemas.microsoft.com/office/powerpoint/2010/main" val="31308077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sqlite3 catalog.db</a:t>
            </a:r>
          </a:p>
          <a:p>
            <a:r>
              <a:rPr lang="en-US" sz="1200" kern="1200" dirty="0" smtClean="0">
                <a:solidFill>
                  <a:schemeClr val="tx1"/>
                </a:solidFill>
                <a:latin typeface="+mn-lt"/>
                <a:ea typeface="+mn-ea"/>
                <a:cs typeface="+mn-cs"/>
              </a:rPr>
              <a:t>SQLite version 3.7.13 2012-06-11 02:05:22</a:t>
            </a:r>
          </a:p>
          <a:p>
            <a:r>
              <a:rPr lang="en-US" sz="1200" kern="1200" dirty="0" smtClean="0">
                <a:solidFill>
                  <a:schemeClr val="tx1"/>
                </a:solidFill>
                <a:latin typeface="+mn-lt"/>
                <a:ea typeface="+mn-ea"/>
                <a:cs typeface="+mn-cs"/>
              </a:rPr>
              <a:t>For Windows double-click</a:t>
            </a:r>
            <a:r>
              <a:rPr lang="en-US" sz="1200" kern="1200" baseline="0" dirty="0" smtClean="0">
                <a:solidFill>
                  <a:schemeClr val="tx1"/>
                </a:solidFill>
                <a:latin typeface="+mn-lt"/>
                <a:ea typeface="+mn-ea"/>
                <a:cs typeface="+mn-cs"/>
              </a:rPr>
              <a:t> to open sqlite - </a:t>
            </a:r>
            <a:r>
              <a:rPr lang="en-US" sz="1200" kern="1200" dirty="0" smtClean="0">
                <a:solidFill>
                  <a:schemeClr val="tx1"/>
                </a:solidFill>
                <a:latin typeface="+mn-lt"/>
                <a:ea typeface="+mn-ea"/>
                <a:cs typeface="+mn-cs"/>
              </a:rPr>
              <a:t>OR:   .open catalog.db</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Enter ".help" for instructions</a:t>
            </a:r>
          </a:p>
          <a:p>
            <a:r>
              <a:rPr lang="en-US" sz="1200" kern="1200" dirty="0" smtClean="0">
                <a:solidFill>
                  <a:schemeClr val="tx1"/>
                </a:solidFill>
                <a:latin typeface="+mn-lt"/>
                <a:ea typeface="+mn-ea"/>
                <a:cs typeface="+mn-cs"/>
              </a:rPr>
              <a:t>Enter SQL statements terminated with a ";"</a:t>
            </a:r>
          </a:p>
          <a:p>
            <a:r>
              <a:rPr lang="en-US" sz="1200" kern="1200" dirty="0" smtClean="0">
                <a:solidFill>
                  <a:schemeClr val="tx1"/>
                </a:solidFill>
                <a:latin typeface="+mn-lt"/>
                <a:ea typeface="+mn-ea"/>
                <a:cs typeface="+mn-cs"/>
              </a:rPr>
              <a:t>sqlite&gt; </a:t>
            </a:r>
            <a:r>
              <a:rPr lang="en-US" sz="1200" b="1" kern="1200" dirty="0" smtClean="0">
                <a:solidFill>
                  <a:schemeClr val="tx1"/>
                </a:solidFill>
                <a:latin typeface="+mn-lt"/>
                <a:ea typeface="+mn-ea"/>
                <a:cs typeface="+mn-cs"/>
              </a:rPr>
              <a:t>.tables</a:t>
            </a:r>
          </a:p>
          <a:p>
            <a:r>
              <a:rPr lang="en-US" sz="1200" kern="1200" dirty="0" smtClean="0">
                <a:solidFill>
                  <a:schemeClr val="tx1"/>
                </a:solidFill>
                <a:latin typeface="+mn-lt"/>
                <a:ea typeface="+mn-ea"/>
                <a:cs typeface="+mn-cs"/>
              </a:rPr>
              <a:t>Authors        Items          Works          Works_Authors</a:t>
            </a:r>
          </a:p>
          <a:p>
            <a:r>
              <a:rPr lang="en-US" sz="1200" kern="1200" dirty="0" smtClean="0">
                <a:solidFill>
                  <a:schemeClr val="tx1"/>
                </a:solidFill>
                <a:latin typeface="+mn-lt"/>
                <a:ea typeface="+mn-ea"/>
                <a:cs typeface="+mn-cs"/>
              </a:rPr>
              <a:t>sqlite&gt; </a:t>
            </a:r>
          </a:p>
          <a:p>
            <a:r>
              <a:rPr lang="en-US" sz="1200" kern="1200" dirty="0" smtClean="0">
                <a:solidFill>
                  <a:schemeClr val="tx1"/>
                </a:solidFill>
                <a:latin typeface="+mn-lt"/>
                <a:ea typeface="+mn-ea"/>
                <a:cs typeface="+mn-cs"/>
              </a:rPr>
              <a:t>sqlite&gt; .schema Authors</a:t>
            </a:r>
          </a:p>
          <a:p>
            <a:r>
              <a:rPr lang="en-US" sz="1200" kern="1200" dirty="0" smtClean="0">
                <a:solidFill>
                  <a:schemeClr val="tx1"/>
                </a:solidFill>
                <a:latin typeface="+mn-lt"/>
                <a:ea typeface="+mn-ea"/>
                <a:cs typeface="+mn-cs"/>
              </a:rPr>
              <a:t>CREATE TABLE Authors(</a:t>
            </a:r>
            <a:r>
              <a:rPr lang="en-US" sz="1200" kern="1200" dirty="0" err="1" smtClean="0">
                <a:solidFill>
                  <a:schemeClr val="tx1"/>
                </a:solidFill>
                <a:latin typeface="+mn-lt"/>
                <a:ea typeface="+mn-ea"/>
                <a:cs typeface="+mn-cs"/>
              </a:rPr>
              <a:t>Author_ID</a:t>
            </a:r>
            <a:r>
              <a:rPr lang="en-US" sz="1200" kern="1200" dirty="0" smtClean="0">
                <a:solidFill>
                  <a:schemeClr val="tx1"/>
                </a:solidFill>
                <a:latin typeface="+mn-lt"/>
                <a:ea typeface="+mn-ea"/>
                <a:cs typeface="+mn-cs"/>
              </a:rPr>
              <a:t> integer, Family text, Personal text, Occupation text, Birth integer, Death integer);</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13</a:t>
            </a:fld>
            <a:endParaRPr lang="en-US"/>
          </a:p>
        </p:txBody>
      </p:sp>
    </p:spTree>
    <p:extLst>
      <p:ext uri="{BB962C8B-B14F-4D97-AF65-F5344CB8AC3E}">
        <p14:creationId xmlns:p14="http://schemas.microsoft.com/office/powerpoint/2010/main" val="1695118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SQL command SELECT, giving it the names of the columns we want and the table we want them from</a:t>
            </a:r>
          </a:p>
          <a:p>
            <a:endParaRPr lang="en-US" dirty="0" smtClean="0"/>
          </a:p>
          <a:p>
            <a:r>
              <a:rPr lang="en-US" dirty="0" smtClean="0"/>
              <a:t>Putting the “;” on commands because sqlite3</a:t>
            </a:r>
            <a:r>
              <a:rPr lang="en-US" baseline="0" dirty="0" smtClean="0"/>
              <a:t> MUST have.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14</a:t>
            </a:fld>
            <a:endParaRPr lang="en-US"/>
          </a:p>
        </p:txBody>
      </p:sp>
    </p:spTree>
    <p:extLst>
      <p:ext uri="{BB962C8B-B14F-4D97-AF65-F5344CB8AC3E}">
        <p14:creationId xmlns:p14="http://schemas.microsoft.com/office/powerpoint/2010/main" val="1515969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 SQL command SELECT, giving it the names of the columns we want and the table we want them from</a:t>
            </a:r>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18</a:t>
            </a:fld>
            <a:endParaRPr lang="en-US"/>
          </a:p>
        </p:txBody>
      </p:sp>
    </p:spTree>
    <p:extLst>
      <p:ext uri="{BB962C8B-B14F-4D97-AF65-F5344CB8AC3E}">
        <p14:creationId xmlns:p14="http://schemas.microsoft.com/office/powerpoint/2010/main" val="1515969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the Name</a:t>
            </a:r>
            <a:r>
              <a:rPr lang="en-US" baseline="0" dirty="0" smtClean="0"/>
              <a:t> “Kline”</a:t>
            </a:r>
            <a:endParaRPr lang="en-US" dirty="0" smtClean="0"/>
          </a:p>
          <a:p>
            <a:endParaRPr lang="en-US" dirty="0" smtClean="0"/>
          </a:p>
          <a:p>
            <a:r>
              <a:rPr lang="en-US" dirty="0" smtClean="0"/>
              <a:t>How would you rewrite the last command</a:t>
            </a:r>
            <a:r>
              <a:rPr lang="en-US" baseline="0" dirty="0" smtClean="0"/>
              <a:t> to sort 1</a:t>
            </a:r>
            <a:r>
              <a:rPr lang="en-US" baseline="30000" dirty="0" smtClean="0"/>
              <a:t>st</a:t>
            </a:r>
            <a:r>
              <a:rPr lang="en-US" baseline="0" dirty="0" smtClean="0"/>
              <a:t> by Family name, then by Personal name?</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19</a:t>
            </a:fld>
            <a:endParaRPr lang="en-US"/>
          </a:p>
        </p:txBody>
      </p:sp>
    </p:spTree>
    <p:extLst>
      <p:ext uri="{BB962C8B-B14F-4D97-AF65-F5344CB8AC3E}">
        <p14:creationId xmlns:p14="http://schemas.microsoft.com/office/powerpoint/2010/main" val="1220204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and if you wanted to sort them?</a:t>
            </a:r>
          </a:p>
          <a:p>
            <a:r>
              <a:rPr lang="en-US" dirty="0" smtClean="0"/>
              <a:t>ORDER </a:t>
            </a:r>
            <a:r>
              <a:rPr lang="en-US" baseline="0" dirty="0" smtClean="0"/>
              <a:t>BY Acquired</a:t>
            </a:r>
          </a:p>
          <a:p>
            <a:r>
              <a:rPr lang="en-US" baseline="0" dirty="0" smtClean="0"/>
              <a:t>OR</a:t>
            </a:r>
          </a:p>
          <a:p>
            <a:r>
              <a:rPr lang="en-US" baseline="0" dirty="0" smtClean="0"/>
              <a:t>ORDER BY Acquired DESC</a:t>
            </a:r>
            <a:endParaRPr lang="en-US"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21</a:t>
            </a:fld>
            <a:endParaRPr lang="en-US"/>
          </a:p>
        </p:txBody>
      </p:sp>
    </p:spTree>
    <p:extLst>
      <p:ext uri="{BB962C8B-B14F-4D97-AF65-F5344CB8AC3E}">
        <p14:creationId xmlns:p14="http://schemas.microsoft.com/office/powerpoint/2010/main" val="1515969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and if you wanted to sort them?</a:t>
            </a:r>
          </a:p>
          <a:p>
            <a:r>
              <a:rPr lang="en-US" dirty="0" smtClean="0"/>
              <a:t>ORDER </a:t>
            </a:r>
            <a:r>
              <a:rPr lang="en-US" baseline="0" dirty="0" smtClean="0"/>
              <a:t>BY Acquired</a:t>
            </a:r>
          </a:p>
          <a:p>
            <a:r>
              <a:rPr lang="en-US" baseline="0" dirty="0" smtClean="0"/>
              <a:t>OR</a:t>
            </a:r>
          </a:p>
          <a:p>
            <a:r>
              <a:rPr lang="en-US" baseline="0" dirty="0" smtClean="0"/>
              <a:t>ORDER BY Acquired DESC</a:t>
            </a:r>
            <a:endParaRPr lang="en-US"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24</a:t>
            </a:fld>
            <a:endParaRPr lang="en-US"/>
          </a:p>
        </p:txBody>
      </p:sp>
    </p:spTree>
    <p:extLst>
      <p:ext uri="{BB962C8B-B14F-4D97-AF65-F5344CB8AC3E}">
        <p14:creationId xmlns:p14="http://schemas.microsoft.com/office/powerpoint/2010/main" val="15159691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Notice that we used </a:t>
            </a:r>
            <a:r>
              <a:rPr lang="en-US" dirty="0" err="1" smtClean="0"/>
              <a:t>table.field</a:t>
            </a:r>
            <a:r>
              <a:rPr lang="en-US" dirty="0" smtClean="0"/>
              <a:t> to specify field names in the output of the join. We do this because tables can have fields with the same name, and we need to be specific which ones we're talking about.</a:t>
            </a:r>
          </a:p>
          <a:p>
            <a:r>
              <a:rPr lang="en-US" dirty="0" smtClean="0"/>
              <a:t>We can now use the same dotted notation to select only the columns we are interested in</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25</a:t>
            </a:fld>
            <a:endParaRPr lang="en-US"/>
          </a:p>
        </p:txBody>
      </p:sp>
    </p:spTree>
    <p:extLst>
      <p:ext uri="{BB962C8B-B14F-4D97-AF65-F5344CB8AC3E}">
        <p14:creationId xmlns:p14="http://schemas.microsoft.com/office/powerpoint/2010/main" val="17668707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t>SELECT</a:t>
            </a:r>
            <a:r>
              <a:rPr lang="en-US" sz="1200" dirty="0" smtClean="0"/>
              <a:t> Works.Title, Works.Date, Works.Edition, Works_Authors.Role, Authors.Family</a:t>
            </a:r>
          </a:p>
          <a:p>
            <a:r>
              <a:rPr lang="en-US" sz="1200" b="1" dirty="0" smtClean="0"/>
              <a:t>FROM</a:t>
            </a:r>
            <a:r>
              <a:rPr lang="en-US" sz="1200" dirty="0" smtClean="0"/>
              <a:t>   Works </a:t>
            </a:r>
          </a:p>
          <a:p>
            <a:r>
              <a:rPr lang="en-US" sz="1200" b="1" dirty="0" smtClean="0"/>
              <a:t>JOIN</a:t>
            </a:r>
            <a:r>
              <a:rPr lang="en-US" sz="1200" dirty="0" smtClean="0"/>
              <a:t>  (Authors </a:t>
            </a:r>
            <a:r>
              <a:rPr lang="en-US" sz="1200" b="1" dirty="0" smtClean="0"/>
              <a:t>JOIN</a:t>
            </a:r>
            <a:r>
              <a:rPr lang="en-US" sz="1200" dirty="0" smtClean="0"/>
              <a:t> Works_Authors </a:t>
            </a:r>
          </a:p>
          <a:p>
            <a:pPr marL="796925"/>
            <a:r>
              <a:rPr lang="en-US" sz="1200" b="1" dirty="0" smtClean="0"/>
              <a:t>ON</a:t>
            </a:r>
            <a:r>
              <a:rPr lang="en-US" sz="1200" dirty="0" smtClean="0"/>
              <a:t> Authors.Author_ID=Works_Authors.Author_ID)</a:t>
            </a:r>
          </a:p>
          <a:p>
            <a:r>
              <a:rPr lang="en-US" sz="1200" b="1" dirty="0" smtClean="0"/>
              <a:t>ON</a:t>
            </a:r>
            <a:r>
              <a:rPr lang="en-US" sz="1200" dirty="0" smtClean="0"/>
              <a:t>     Works.Work_ID=Works_Authors.Work_ID </a:t>
            </a:r>
          </a:p>
          <a:p>
            <a:r>
              <a:rPr lang="en-US" sz="1200" b="1" dirty="0" smtClean="0"/>
              <a:t>WHERE</a:t>
            </a:r>
            <a:r>
              <a:rPr lang="en-US" sz="1200" dirty="0" smtClean="0"/>
              <a:t>  Authors.Family = "Taylor”;</a:t>
            </a:r>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26</a:t>
            </a:fld>
            <a:endParaRPr lang="en-US"/>
          </a:p>
        </p:txBody>
      </p:sp>
    </p:spTree>
    <p:extLst>
      <p:ext uri="{BB962C8B-B14F-4D97-AF65-F5344CB8AC3E}">
        <p14:creationId xmlns:p14="http://schemas.microsoft.com/office/powerpoint/2010/main" val="1766870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 “cheap” choices at UVa</a:t>
            </a:r>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Why use a</a:t>
            </a:r>
            <a:r>
              <a:rPr lang="en-US" baseline="0" dirty="0" smtClean="0"/>
              <a:t> Relational Database….</a:t>
            </a:r>
          </a:p>
          <a:p>
            <a:endParaRPr lang="en-US" baseline="0" dirty="0" smtClean="0"/>
          </a:p>
          <a:p>
            <a:r>
              <a:rPr lang="en-US" baseline="0" dirty="0" smtClean="0"/>
              <a:t>We saw examples of how to organize data to reduce redundancy</a:t>
            </a:r>
          </a:p>
          <a:p>
            <a:endParaRPr lang="en-US" baseline="0" dirty="0" smtClean="0"/>
          </a:p>
          <a:p>
            <a:r>
              <a:rPr lang="en-US" baseline="0" dirty="0" smtClean="0"/>
              <a:t>In gathering data, since data “types” are defined… can help with quality control.</a:t>
            </a:r>
          </a:p>
          <a:p>
            <a:endParaRPr lang="en-US" baseline="0" dirty="0" smtClean="0"/>
          </a:p>
          <a:p>
            <a:r>
              <a:rPr lang="en-US" baseline="0" dirty="0" smtClean="0"/>
              <a:t>Using tools can search/select and create new tables and reports.</a:t>
            </a:r>
          </a:p>
          <a:p>
            <a:endParaRPr lang="en-US" baseline="0" dirty="0" smtClean="0"/>
          </a:p>
          <a:p>
            <a:r>
              <a:rPr lang="en-US" baseline="0" dirty="0" smtClean="0"/>
              <a:t>Can link database to other software (Excel, Access, SAS, etc.)</a:t>
            </a:r>
          </a:p>
          <a:p>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28</a:t>
            </a:fld>
            <a:endParaRPr lang="en-US"/>
          </a:p>
        </p:txBody>
      </p:sp>
    </p:spTree>
    <p:extLst>
      <p:ext uri="{BB962C8B-B14F-4D97-AF65-F5344CB8AC3E}">
        <p14:creationId xmlns:p14="http://schemas.microsoft.com/office/powerpoint/2010/main" val="29912048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 aware of what</a:t>
            </a:r>
            <a:r>
              <a:rPr lang="en-US" baseline="0" dirty="0" smtClean="0"/>
              <a:t> type of data is allowed on this server.</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29</a:t>
            </a:fld>
            <a:endParaRPr lang="en-US"/>
          </a:p>
        </p:txBody>
      </p:sp>
    </p:spTree>
    <p:extLst>
      <p:ext uri="{BB962C8B-B14F-4D97-AF65-F5344CB8AC3E}">
        <p14:creationId xmlns:p14="http://schemas.microsoft.com/office/powerpoint/2010/main" val="2991204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go back “Home” to the My</a:t>
            </a:r>
            <a:r>
              <a:rPr lang="en-US" baseline="0" dirty="0" smtClean="0"/>
              <a:t> SQL Self-service page</a:t>
            </a:r>
          </a:p>
          <a:p>
            <a:endParaRPr lang="en-US" baseline="0" dirty="0" smtClean="0"/>
          </a:p>
          <a:p>
            <a:r>
              <a:rPr lang="en-US" baseline="0" dirty="0" smtClean="0"/>
              <a:t>Click: Create tables in your database. (with MyPHPAdmin)   MUST BE on grounds or use VPN to connect.</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31</a:t>
            </a:fld>
            <a:endParaRPr lang="en-US"/>
          </a:p>
        </p:txBody>
      </p:sp>
    </p:spTree>
    <p:extLst>
      <p:ext uri="{BB962C8B-B14F-4D97-AF65-F5344CB8AC3E}">
        <p14:creationId xmlns:p14="http://schemas.microsoft.com/office/powerpoint/2010/main" val="14094764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Choose database</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32</a:t>
            </a:fld>
            <a:endParaRPr lang="en-US"/>
          </a:p>
        </p:txBody>
      </p:sp>
    </p:spTree>
    <p:extLst>
      <p:ext uri="{BB962C8B-B14F-4D97-AF65-F5344CB8AC3E}">
        <p14:creationId xmlns:p14="http://schemas.microsoft.com/office/powerpoint/2010/main" val="24962094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Set up table w/ fields</a:t>
            </a:r>
            <a:r>
              <a:rPr lang="en-US" baseline="0" dirty="0" smtClean="0"/>
              <a:t> – types .</a:t>
            </a:r>
          </a:p>
          <a:p>
            <a:endParaRPr lang="en-US" baseline="0" dirty="0" smtClean="0"/>
          </a:p>
          <a:p>
            <a:r>
              <a:rPr lang="en-US" baseline="0" dirty="0" smtClean="0"/>
              <a:t>You can set up your db per your design, but more than likely, you will have spreadsheets/tables that you want to put together </a:t>
            </a:r>
          </a:p>
          <a:p>
            <a:r>
              <a:rPr lang="en-US" baseline="0" dirty="0" smtClean="0"/>
              <a:t>Into DB tables w/ import feature.</a:t>
            </a:r>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33</a:t>
            </a:fld>
            <a:endParaRPr lang="en-US"/>
          </a:p>
        </p:txBody>
      </p:sp>
    </p:spTree>
    <p:extLst>
      <p:ext uri="{BB962C8B-B14F-4D97-AF65-F5344CB8AC3E}">
        <p14:creationId xmlns:p14="http://schemas.microsoft.com/office/powerpoint/2010/main" val="20567467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going to import the four CSV</a:t>
            </a:r>
            <a:r>
              <a:rPr lang="en-US" baseline="0" dirty="0" smtClean="0"/>
              <a:t> files (Works, Works_Authors, Items, Authors)</a:t>
            </a:r>
          </a:p>
          <a:p>
            <a:endParaRPr lang="en-US" baseline="0" dirty="0" smtClean="0"/>
          </a:p>
          <a:p>
            <a:r>
              <a:rPr lang="en-US" baseline="0" dirty="0" smtClean="0"/>
              <a:t>For the next import:  </a:t>
            </a:r>
            <a:endParaRPr lang="en-US" dirty="0" smtClean="0"/>
          </a:p>
          <a:p>
            <a:r>
              <a:rPr lang="en-US" dirty="0" smtClean="0"/>
              <a:t>Need to go back to the “Database” (click on “catalog” at the top in</a:t>
            </a:r>
            <a:r>
              <a:rPr lang="en-US" baseline="0" dirty="0" smtClean="0"/>
              <a:t> the grey area) </a:t>
            </a:r>
            <a:r>
              <a:rPr lang="en-US" dirty="0" smtClean="0"/>
              <a:t>to import…. If not, it will try to import to the current table.</a:t>
            </a:r>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34</a:t>
            </a:fld>
            <a:endParaRPr lang="en-US"/>
          </a:p>
        </p:txBody>
      </p:sp>
    </p:spTree>
    <p:extLst>
      <p:ext uri="{BB962C8B-B14F-4D97-AF65-F5344CB8AC3E}">
        <p14:creationId xmlns:p14="http://schemas.microsoft.com/office/powerpoint/2010/main" val="24962094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Change Table Name – be in the table view</a:t>
            </a:r>
            <a:r>
              <a:rPr lang="en-US" baseline="0" dirty="0" smtClean="0"/>
              <a:t> and click “Operations”</a:t>
            </a:r>
            <a:endParaRPr lang="en-US" dirty="0" smtClean="0"/>
          </a:p>
        </p:txBody>
      </p:sp>
      <p:sp>
        <p:nvSpPr>
          <p:cNvPr id="4" name="Slide Number Placeholder 3"/>
          <p:cNvSpPr>
            <a:spLocks noGrp="1"/>
          </p:cNvSpPr>
          <p:nvPr>
            <p:ph type="sldNum" sz="quarter" idx="10"/>
          </p:nvPr>
        </p:nvSpPr>
        <p:spPr/>
        <p:txBody>
          <a:bodyPr/>
          <a:lstStyle/>
          <a:p>
            <a:fld id="{743D208F-3FF0-ED4D-B163-BB420BE75D14}" type="slidenum">
              <a:rPr lang="en-US" smtClean="0"/>
              <a:t>35</a:t>
            </a:fld>
            <a:endParaRPr lang="en-US"/>
          </a:p>
        </p:txBody>
      </p:sp>
    </p:spTree>
    <p:extLst>
      <p:ext uri="{BB962C8B-B14F-4D97-AF65-F5344CB8AC3E}">
        <p14:creationId xmlns:p14="http://schemas.microsoft.com/office/powerpoint/2010/main" val="2496209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These are a few programs that allows interface w/ DBMS (database</a:t>
            </a:r>
            <a:r>
              <a:rPr lang="en-US" sz="1200" baseline="0" dirty="0" smtClean="0"/>
              <a:t> management system)</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Details of each step will differ between databases and languages, but will share many similarities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2400" dirty="0" smtClean="0"/>
              <a:t>Process the results of the query</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sz="240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2400" dirty="0" smtClean="0"/>
              <a:t>	To produce HTML output</a:t>
            </a:r>
          </a:p>
          <a:p>
            <a:pPr marL="0" marR="0" lvl="1" indent="0" algn="l" defTabSz="457200" rtl="0" eaLnBrk="1" fontAlgn="auto" latinLnBrk="0" hangingPunct="1">
              <a:lnSpc>
                <a:spcPct val="100000"/>
              </a:lnSpc>
              <a:spcBef>
                <a:spcPts val="0"/>
              </a:spcBef>
              <a:spcAft>
                <a:spcPts val="0"/>
              </a:spcAft>
              <a:buClrTx/>
              <a:buSzTx/>
              <a:buFontTx/>
              <a:buNone/>
              <a:tabLst/>
              <a:defRPr/>
            </a:pPr>
            <a:r>
              <a:rPr lang="en-US" sz="2400" dirty="0" smtClean="0"/>
              <a:t>	To</a:t>
            </a:r>
            <a:r>
              <a:rPr lang="en-US" sz="2400" baseline="0" dirty="0" smtClean="0"/>
              <a:t> </a:t>
            </a:r>
            <a:r>
              <a:rPr lang="en-US" sz="2400" dirty="0" smtClean="0"/>
              <a:t>do more analytical operations.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36</a:t>
            </a:fld>
            <a:endParaRPr lang="en-US"/>
          </a:p>
        </p:txBody>
      </p:sp>
    </p:spTree>
    <p:extLst>
      <p:ext uri="{BB962C8B-B14F-4D97-AF65-F5344CB8AC3E}">
        <p14:creationId xmlns:p14="http://schemas.microsoft.com/office/powerpoint/2010/main" val="8102464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Here's a short Python program that selects latitudes and longitudes from an SQLite database stored in a file called survey.db:</a:t>
            </a:r>
          </a:p>
          <a:p>
            <a:endParaRPr lang="en-US" dirty="0" smtClean="0"/>
          </a:p>
          <a:p>
            <a:r>
              <a:rPr lang="en-US" dirty="0" smtClean="0"/>
              <a:t>The program starts by importing the sqlite3 library. If we were connecting to MySQL, DB2, or some other database, we would import a different library, but all of them provide the same functions, so that the rest of our program does not have to change (at least, not much) if we switch from one database to another.</a:t>
            </a:r>
          </a:p>
          <a:p>
            <a:endParaRPr lang="en-US" dirty="0" smtClean="0"/>
          </a:p>
          <a:p>
            <a:r>
              <a:rPr lang="en-US" dirty="0" smtClean="0"/>
              <a:t>Line 2 establishes a connection to the database. Since we're using SQLite, all we need to specify is the name of the database file. Other systems may require us to provide a username and password as well. Line 3 then uses this connection to create a </a:t>
            </a:r>
            <a:r>
              <a:rPr lang="en-US" dirty="0" smtClean="0">
                <a:hlinkClick r:id="rId3"/>
              </a:rPr>
              <a:t>cursor</a:t>
            </a:r>
            <a:r>
              <a:rPr lang="en-US" dirty="0" smtClean="0"/>
              <a:t>. Just like the cursor in an editor, its role is to keep track of where we are in the database.</a:t>
            </a:r>
          </a:p>
          <a:p>
            <a:endParaRPr lang="en-US" dirty="0" smtClean="0"/>
          </a:p>
          <a:p>
            <a:r>
              <a:rPr lang="en-US" dirty="0" smtClean="0"/>
              <a:t>On line 4, we use that cursor to ask the database to execute a query for us. The query is written in SQL, and passed to cursor.execute as a string. It's our job to make sure that SQL is properly formatted; if it isn't, or if something goes wrong when it is being executed, the database will report an error.</a:t>
            </a:r>
          </a:p>
          <a:p>
            <a:endParaRPr lang="en-US" dirty="0" smtClean="0"/>
          </a:p>
          <a:p>
            <a:r>
              <a:rPr lang="en-US" dirty="0" smtClean="0"/>
              <a:t>The database returns the results of the query to us in response to the cursor.fetchall call on line 5. This result is a list with one entry for each record in the result set; if we loop over that list (line 6) and print those list entries (line 7), we can see that each one is a tuple with one element for each field we asked for.</a:t>
            </a:r>
          </a:p>
          <a:p>
            <a:endParaRPr lang="en-US" dirty="0" smtClean="0"/>
          </a:p>
          <a:p>
            <a:r>
              <a:rPr lang="en-US" dirty="0" smtClean="0"/>
              <a:t>Finally, lines 8 and 9 close our cursor and our connection, since the database can only keep a limited number of these open at one time. Since establishing a connection takes time, though, we shouldn't open a connection, do one operation, then close the connection, only to reopen it a few microseconds later to do another operation. Instead, it's normal to create one connection that stays open for the lifetime of the program.</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37</a:t>
            </a:fld>
            <a:endParaRPr lang="en-US"/>
          </a:p>
        </p:txBody>
      </p:sp>
    </p:spTree>
    <p:extLst>
      <p:ext uri="{BB962C8B-B14F-4D97-AF65-F5344CB8AC3E}">
        <p14:creationId xmlns:p14="http://schemas.microsoft.com/office/powerpoint/2010/main" val="41677497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00100" lvl="1" indent="-342900">
              <a:buFont typeface="+mj-lt"/>
              <a:buAutoNum type="arabicPeriod"/>
            </a:pPr>
            <a:r>
              <a:rPr lang="en-US" sz="1800" dirty="0" smtClean="0"/>
              <a:t>Load the correct driver</a:t>
            </a:r>
          </a:p>
          <a:p>
            <a:pPr marL="800100" lvl="1" indent="-342900">
              <a:buFont typeface="+mj-lt"/>
              <a:buAutoNum type="arabicPeriod"/>
            </a:pPr>
            <a:r>
              <a:rPr lang="en-US" dirty="0" smtClean="0"/>
              <a:t>Connect to the database management server</a:t>
            </a:r>
          </a:p>
          <a:p>
            <a:pPr marL="1428750" lvl="2" indent="-285750"/>
            <a:r>
              <a:rPr lang="en-US" sz="1600" dirty="0" smtClean="0">
                <a:latin typeface="Segoe UI" panose="020B0502040204020203" pitchFamily="34" charset="0"/>
                <a:ea typeface="Segoe UI" panose="020B0502040204020203" pitchFamily="34" charset="0"/>
                <a:cs typeface="Segoe UI" panose="020B0502040204020203" pitchFamily="34" charset="0"/>
              </a:rPr>
              <a:t>The connection will need the driver information and any necessary login information.</a:t>
            </a:r>
          </a:p>
          <a:p>
            <a:pPr marL="1428750" lvl="2" indent="-285750"/>
            <a:r>
              <a:rPr lang="en-US" sz="1600" dirty="0" smtClean="0">
                <a:latin typeface="Segoe UI" panose="020B0502040204020203" pitchFamily="34" charset="0"/>
                <a:ea typeface="Segoe UI" panose="020B0502040204020203" pitchFamily="34" charset="0"/>
                <a:cs typeface="Segoe UI" panose="020B0502040204020203" pitchFamily="34" charset="0"/>
              </a:rPr>
              <a:t>If you are using a DBMS located on a different  machine, then you will need to specify an address for the host machine.</a:t>
            </a:r>
          </a:p>
          <a:p>
            <a:endParaRPr lang="en-US" dirty="0" smtClean="0"/>
          </a:p>
          <a:p>
            <a:r>
              <a:rPr lang="en-US" dirty="0" smtClean="0"/>
              <a:t>submit queries to gather information.</a:t>
            </a:r>
            <a:r>
              <a:rPr lang="en-US" sz="2000" dirty="0" smtClean="0">
                <a:latin typeface="Segoe UI Semibold" panose="020B0702040204020203" pitchFamily="34" charset="0"/>
              </a:rPr>
              <a:t>  </a:t>
            </a:r>
          </a:p>
          <a:p>
            <a:pPr marL="742950" lvl="1" indent="-285750">
              <a:buFont typeface="Arial" pitchFamily="34" charset="0"/>
              <a:buChar char="•"/>
            </a:pPr>
            <a:r>
              <a:rPr lang="en-US" dirty="0" smtClean="0"/>
              <a:t>The syntax for the query must follow the DBMS syntax precisely.</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You should close any connections to DBMSs as soon as work with the database is complete.</a:t>
            </a:r>
          </a:p>
          <a:p>
            <a:endParaRPr lang="en-US" b="1" dirty="0"/>
          </a:p>
        </p:txBody>
      </p:sp>
      <p:sp>
        <p:nvSpPr>
          <p:cNvPr id="4" name="Slide Number Placeholder 3"/>
          <p:cNvSpPr>
            <a:spLocks noGrp="1"/>
          </p:cNvSpPr>
          <p:nvPr>
            <p:ph type="sldNum" sz="quarter" idx="10"/>
          </p:nvPr>
        </p:nvSpPr>
        <p:spPr/>
        <p:txBody>
          <a:bodyPr/>
          <a:lstStyle/>
          <a:p>
            <a:fld id="{743D208F-3FF0-ED4D-B163-BB420BE75D14}" type="slidenum">
              <a:rPr lang="en-US" smtClean="0"/>
              <a:t>38</a:t>
            </a:fld>
            <a:endParaRPr lang="en-US"/>
          </a:p>
        </p:txBody>
      </p:sp>
    </p:spTree>
    <p:extLst>
      <p:ext uri="{BB962C8B-B14F-4D97-AF65-F5344CB8AC3E}">
        <p14:creationId xmlns:p14="http://schemas.microsoft.com/office/powerpoint/2010/main" val="4167749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Advantages:  quality control and performance</a:t>
            </a:r>
          </a:p>
          <a:p>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all these examples It is </a:t>
            </a:r>
            <a:r>
              <a:rPr lang="en-US" b="1" dirty="0" smtClean="0"/>
              <a:t>not</a:t>
            </a:r>
            <a:r>
              <a:rPr lang="en-US" dirty="0" smtClean="0"/>
              <a:t> a good practice to include your username and password in the code.  A better approach would be to use an include file</a:t>
            </a:r>
            <a:r>
              <a:rPr lang="en-US" baseline="0" dirty="0" smtClean="0"/>
              <a:t> for PHP,</a:t>
            </a:r>
          </a:p>
          <a:p>
            <a:r>
              <a:rPr lang="en-US" baseline="0" dirty="0" smtClean="0"/>
              <a:t>MySQL default file (</a:t>
            </a:r>
            <a:r>
              <a:rPr lang="en-US" sz="1200" dirty="0" smtClean="0"/>
              <a:t>On Linux or Mac, edit /$HOME/.my.cnf with the username and password).</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39</a:t>
            </a:fld>
            <a:endParaRPr lang="en-US"/>
          </a:p>
        </p:txBody>
      </p:sp>
    </p:spTree>
    <p:extLst>
      <p:ext uri="{BB962C8B-B14F-4D97-AF65-F5344CB8AC3E}">
        <p14:creationId xmlns:p14="http://schemas.microsoft.com/office/powerpoint/2010/main" val="31491864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Access/Excel</a:t>
            </a:r>
          </a:p>
          <a:p>
            <a:r>
              <a:rPr lang="en-US" dirty="0" smtClean="0"/>
              <a:t>Flat vs relational db</a:t>
            </a:r>
          </a:p>
          <a:p>
            <a:r>
              <a:rPr lang="en-US" dirty="0" smtClean="0"/>
              <a:t>Local vs external</a:t>
            </a:r>
            <a:r>
              <a:rPr lang="en-US" baseline="0" dirty="0" smtClean="0"/>
              <a:t> (access to data)</a:t>
            </a:r>
          </a:p>
          <a:p>
            <a:r>
              <a:rPr lang="en-US" baseline="0" dirty="0" smtClean="0"/>
              <a:t>Data integrity vs flexibility</a:t>
            </a:r>
          </a:p>
          <a:p>
            <a:r>
              <a:rPr lang="en-US" baseline="0" dirty="0" smtClean="0"/>
              <a:t>Querying/modeling/pivoting</a:t>
            </a:r>
          </a:p>
          <a:p>
            <a:r>
              <a:rPr lang="en-US" baseline="0" dirty="0" smtClean="0"/>
              <a:t>Multi-user collaboration</a:t>
            </a:r>
          </a:p>
          <a:p>
            <a:r>
              <a:rPr lang="en-US" baseline="0" dirty="0" smtClean="0"/>
              <a:t>Data-loss prevention, data protection, data restriction </a:t>
            </a:r>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40</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28FC6-FEAF-7449-BA80-B79A981D95EB}" type="slidenum">
              <a:rPr lang="en-US" smtClean="0"/>
              <a:t>41</a:t>
            </a:fld>
            <a:endParaRPr lang="en-US" dirty="0"/>
          </a:p>
        </p:txBody>
      </p:sp>
    </p:spTree>
    <p:extLst>
      <p:ext uri="{BB962C8B-B14F-4D97-AF65-F5344CB8AC3E}">
        <p14:creationId xmlns:p14="http://schemas.microsoft.com/office/powerpoint/2010/main" val="40423083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Allows on</a:t>
            </a:r>
            <a:r>
              <a:rPr lang="en-US" baseline="0" dirty="0" smtClean="0"/>
              <a:t>-the-fly min-n-matching of tables</a:t>
            </a:r>
            <a:endParaRPr lang="en-US" dirty="0" smtClean="0"/>
          </a:p>
          <a:p>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Self-contained, server-less, zero-configuration SQL </a:t>
            </a:r>
            <a:r>
              <a:rPr lang="en-US" dirty="0" err="1" smtClean="0"/>
              <a:t>db</a:t>
            </a:r>
            <a:r>
              <a:rPr lang="en-US" dirty="0" smtClean="0"/>
              <a:t> engine</a:t>
            </a:r>
          </a:p>
          <a:p>
            <a:r>
              <a:rPr lang="en-US" dirty="0" smtClean="0"/>
              <a:t>Lightweight, easy to use</a:t>
            </a:r>
          </a:p>
          <a:p>
            <a:pPr lvl="1"/>
            <a:r>
              <a:rPr lang="en-US" dirty="0" smtClean="0"/>
              <a:t>A single, local file</a:t>
            </a:r>
          </a:p>
          <a:p>
            <a:pPr lvl="1"/>
            <a:r>
              <a:rPr lang="en-US" dirty="0" smtClean="0"/>
              <a:t>Good for developing and testing logic</a:t>
            </a:r>
          </a:p>
          <a:p>
            <a:pPr marL="457200" lvl="1" indent="0">
              <a:buNone/>
            </a:pPr>
            <a:endParaRPr lang="en-US" dirty="0" smtClean="0"/>
          </a:p>
          <a:p>
            <a:r>
              <a:rPr lang="en-US" i="1" dirty="0" smtClean="0"/>
              <a:t>No user management</a:t>
            </a:r>
          </a:p>
          <a:p>
            <a:r>
              <a:rPr lang="en-US" i="1" dirty="0" smtClean="0"/>
              <a:t>Only allows single write operation at a time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F3C4CFE-3ECC-4D3C-94AC-2AA4E1C2F42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course, using local</a:t>
            </a:r>
            <a:r>
              <a:rPr lang="en-US" baseline="0" dirty="0" smtClean="0"/>
              <a:t> SQL to learn commands</a:t>
            </a:r>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6</a:t>
            </a:fld>
            <a:endParaRPr lang="en-US"/>
          </a:p>
        </p:txBody>
      </p:sp>
    </p:spTree>
    <p:extLst>
      <p:ext uri="{BB962C8B-B14F-4D97-AF65-F5344CB8AC3E}">
        <p14:creationId xmlns:p14="http://schemas.microsoft.com/office/powerpoint/2010/main" val="9460147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are going to use a new database for this part of the class.</a:t>
            </a:r>
          </a:p>
          <a:p>
            <a:endParaRPr lang="en-US" baseline="0" dirty="0" smtClean="0"/>
          </a:p>
          <a:p>
            <a:r>
              <a:rPr lang="en-US" baseline="0" dirty="0" smtClean="0"/>
              <a:t>Selecting subsets of data (criteria and the WHERE clause)</a:t>
            </a:r>
          </a:p>
          <a:p>
            <a:endParaRPr lang="en-US" baseline="0" dirty="0" smtClean="0"/>
          </a:p>
          <a:p>
            <a:r>
              <a:rPr lang="en-US" dirty="0" smtClean="0"/>
              <a:t>So far we’ve focused exclusively on getting high-quality, valid data INTO our database</a:t>
            </a:r>
          </a:p>
          <a:p>
            <a:r>
              <a:rPr lang="en-US" dirty="0" smtClean="0"/>
              <a:t>But users don’t WANT to be handed a set of tables and  relationships</a:t>
            </a:r>
          </a:p>
          <a:p>
            <a:r>
              <a:rPr lang="en-US" dirty="0" smtClean="0"/>
              <a:t>We therefore use Views (called Queries in Access) to transform out data into the desired form which is typically one or more “rectangular” tables </a:t>
            </a:r>
          </a:p>
          <a:p>
            <a:pPr>
              <a:buNone/>
            </a:pPr>
            <a:endParaRPr lang="en-US"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C159030-F171-42B6-8362-EBA8A8D600BE}"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3935B4-7404-4740-A140-B3A39A5A9EF7}"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43D208F-3FF0-ED4D-B163-BB420BE75D14}" type="slidenum">
              <a:rPr lang="en-US" smtClean="0"/>
              <a:t>11</a:t>
            </a:fld>
            <a:endParaRPr lang="en-US"/>
          </a:p>
        </p:txBody>
      </p:sp>
    </p:spTree>
    <p:extLst>
      <p:ext uri="{BB962C8B-B14F-4D97-AF65-F5344CB8AC3E}">
        <p14:creationId xmlns:p14="http://schemas.microsoft.com/office/powerpoint/2010/main" val="33923342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35F6077-5DD9-AE40-87EB-AE053A9D212F}" type="datetime1">
              <a:rPr lang="en-US"/>
              <a:pPr/>
              <a:t>8/11/2015</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88431262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D28B892-5FA5-AA46-8FF9-A24A575CA6B5}"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718786088"/>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80EE249-BA5C-ED42-829C-C89AB86B5032}"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96276299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C2E283-7C1E-7D4F-BF14-B5D5BBE74944}"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02500250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C22E60-759A-944F-A7A0-FB7AFD2952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61016784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6A894CE8-D0E3-1B41-8507-F636ACE41FEF}" type="datetimeFigureOut">
              <a:rPr lang="en-US" smtClean="0"/>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A897A5E6-9078-364A-A4C3-2AA78B934A7E}" type="slidenum">
              <a:rPr lang="en-US" smtClean="0"/>
              <a:t>‹#›</a:t>
            </a:fld>
            <a:endParaRPr lang="en-US" dirty="0"/>
          </a:p>
        </p:txBody>
      </p:sp>
    </p:spTree>
    <p:extLst>
      <p:ext uri="{BB962C8B-B14F-4D97-AF65-F5344CB8AC3E}">
        <p14:creationId xmlns:p14="http://schemas.microsoft.com/office/powerpoint/2010/main" val="161530564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192895306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44914210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9109FC8-B9AA-5A41-8735-9DB9CA708FC1}"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21078656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24E74D-C280-B541-884F-A498316D797C}" type="datetime1">
              <a:rPr lang="en-US"/>
              <a:pPr/>
              <a:t>8/11/2015</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72566314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3B37082-0929-E04F-952D-3775C542ECF7}" type="datetime1">
              <a:rPr lang="en-US"/>
              <a:pPr/>
              <a:t>8/11/2015</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971237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35F6077-5DD9-AE40-87EB-AE053A9D212F}" type="datetime1">
              <a:rPr lang="en-US"/>
              <a:pPr/>
              <a:t>8/11/2015</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88431262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D28B892-5FA5-AA46-8FF9-A24A575CA6B5}"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71878608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80EE249-BA5C-ED42-829C-C89AB86B5032}"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96276299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C2E283-7C1E-7D4F-BF14-B5D5BBE74944}"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02500250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C22E60-759A-944F-A7A0-FB7AFD2952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610167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4491421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9109FC8-B9AA-5A41-8735-9DB9CA708FC1}"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210786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24E74D-C280-B541-884F-A498316D797C}" type="datetime1">
              <a:rPr lang="en-US"/>
              <a:pPr/>
              <a:t>8/11/2015</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7256631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3B37082-0929-E04F-952D-3775C542ECF7}" type="datetime1">
              <a:rPr lang="en-US"/>
              <a:pPr/>
              <a:t>8/11/2015</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9712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35F6077-5DD9-AE40-87EB-AE053A9D212F}" type="datetime1">
              <a:rPr lang="en-US"/>
              <a:pPr/>
              <a:t>8/11/2015</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884312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8336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D28B892-5FA5-AA46-8FF9-A24A575CA6B5}"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7187860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80EE249-BA5C-ED42-829C-C89AB86B5032}"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9627629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C2E283-7C1E-7D4F-BF14-B5D5BBE74944}"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0250025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C22E60-759A-944F-A7A0-FB7AFD2952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6101678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449142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9109FC8-B9AA-5A41-8735-9DB9CA708FC1}"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2107865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24E74D-C280-B541-884F-A498316D797C}" type="datetime1">
              <a:rPr lang="en-US"/>
              <a:pPr/>
              <a:t>8/11/2015</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7256631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3B37082-0929-E04F-952D-3775C542ECF7}" type="datetime1">
              <a:rPr lang="en-US"/>
              <a:pPr/>
              <a:t>8/11/2015</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97123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35F6077-5DD9-AE40-87EB-AE053A9D212F}" type="datetime1">
              <a:rPr lang="en-US"/>
              <a:pPr/>
              <a:t>8/11/2015</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8843126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D28B892-5FA5-AA46-8FF9-A24A575CA6B5}"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7187860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80EE249-BA5C-ED42-829C-C89AB86B5032}"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9627629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C2E283-7C1E-7D4F-BF14-B5D5BBE74944}"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0250025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C22E60-759A-944F-A7A0-FB7AFD2952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6101678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8171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8336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8171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23351339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A9109FC8-B9AA-5A41-8735-9DB9CA708FC1}" type="datetime1">
              <a:rPr lang="en-US" smtClean="0"/>
              <a:pPr/>
              <a:t>8/11/2015</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600200"/>
            <a:ext cx="8610600" cy="5257800"/>
          </a:xfrm>
        </p:spPr>
        <p:txBody>
          <a:bodyPr/>
          <a:lstStyle/>
          <a:p>
            <a:r>
              <a:rPr lang="en-US" dirty="0" smtClean="0"/>
              <a:t>Click icon to add table</a:t>
            </a:r>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13167331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161894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23351339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E1B90563-F6DF-4D3B-8554-7C0C4072D51D}" type="datetime1">
              <a:rPr lang="en-US" smtClean="0"/>
              <a:pPr/>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C6174448-DDA3-460F-9EB3-135641A8F5A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75CF2AD1-522B-4BC8-8CDF-3CBDEBC2A430}" type="datetime1">
              <a:rPr lang="en-US" smtClean="0"/>
              <a:pPr/>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5C439EB4-5304-4313-91B9-5791F6939C27}" type="slidenum">
              <a:rPr lang="en-US" smtClean="0"/>
              <a:pPr/>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341E881F-4FA8-411E-AF2A-93B56CED6F1E}" type="datetime1">
              <a:rPr lang="en-US"/>
              <a:pPr/>
              <a:t>8/11/2015</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C8F00533-B3A5-4A80-BA27-FC53D2AD0B19}" type="slidenum">
              <a:rPr lang="en-US"/>
              <a:pPr/>
              <a:t>‹#›</a:t>
            </a:fld>
            <a:endParaRPr lang="en-US" dirty="0"/>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600200"/>
            <a:ext cx="4229100" cy="5257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600200"/>
            <a:ext cx="4229100" cy="25527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305300"/>
            <a:ext cx="4229100" cy="25527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600200"/>
            <a:ext cx="8610600" cy="5257800"/>
          </a:xfrm>
          <a:prstGeom prst="rect">
            <a:avLst/>
          </a:prstGeom>
        </p:spPr>
        <p:txBody>
          <a:bodyPr/>
          <a:lstStyle/>
          <a:p>
            <a:r>
              <a:rPr lang="en-US" dirty="0" smtClean="0"/>
              <a:t>Click icon to add table</a:t>
            </a:r>
            <a:endParaRPr lang="en-US" dirty="0"/>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684E521B-FA8C-4B4C-9D18-570570D2F3C4}" type="datetime1">
              <a:rPr lang="en-US"/>
              <a:pPr/>
              <a:t>8/11/2015</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45FEB5CA-A7ED-4574-9E1B-8FA3A9C4E7E0}" type="slidenum">
              <a:rPr lang="en-US"/>
              <a:pPr/>
              <a:t>‹#›</a:t>
            </a:fld>
            <a:endParaRPr lang="en-US" dirty="0"/>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A3E630-DA0D-425E-B320-EADD9F6A5FB3}" type="slidenum">
              <a:rPr lang="en-US" smtClean="0"/>
              <a:pPr/>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44914210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9109FC8-B9AA-5A41-8735-9DB9CA708FC1}"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2107865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24E74D-C280-B541-884F-A498316D797C}" type="datetime1">
              <a:rPr lang="en-US"/>
              <a:pPr/>
              <a:t>8/11/2015</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72566314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3B37082-0929-E04F-952D-3775C542ECF7}" type="datetime1">
              <a:rPr lang="en-US"/>
              <a:pPr/>
              <a:t>8/11/2015</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97123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35F6077-5DD9-AE40-87EB-AE053A9D212F}" type="datetime1">
              <a:rPr lang="en-US"/>
              <a:pPr/>
              <a:t>8/11/2015</a:t>
            </a:fld>
            <a:endParaRPr lang="en-US" dirty="0"/>
          </a:p>
        </p:txBody>
      </p:sp>
      <p:sp>
        <p:nvSpPr>
          <p:cNvPr id="3" name="Footer Placeholder 4"/>
          <p:cNvSpPr>
            <a:spLocks noGrp="1"/>
          </p:cNvSpPr>
          <p:nvPr>
            <p:ph type="ftr" sz="quarter" idx="11"/>
          </p:nvPr>
        </p:nvSpPr>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88431262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ED28B892-5FA5-AA46-8FF9-A24A575CA6B5}"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71878608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80EE249-BA5C-ED42-829C-C89AB86B5032}"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96276299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A4C2E283-7C1E-7D4F-BF14-B5D5BBE74944}"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025002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dirty="0"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83C22E60-759A-944F-A7A0-FB7AFD2952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61016784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8BA3E630-DA0D-425E-B320-EADD9F6A5FB3}" type="slidenum">
              <a:rPr lang="en-US" smtClean="0"/>
              <a:pPr/>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83366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E1B90563-F6DF-4D3B-8554-7C0C4072D51D}" type="datetime1">
              <a:rPr lang="en-US" smtClean="0"/>
              <a:pPr/>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6174448-DDA3-460F-9EB3-135641A8F5A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75CF2AD1-522B-4BC8-8CDF-3CBDEBC2A430}" type="datetime1">
              <a:rPr lang="en-US" smtClean="0"/>
              <a:pPr/>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C439EB4-5304-4313-91B9-5791F6939C27}" type="slidenum">
              <a:rPr lang="en-US" smtClean="0"/>
              <a:pPr/>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81711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233513390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341E881F-4FA8-411E-AF2A-93B56CED6F1E}" type="datetime1">
              <a:rPr lang="en-US"/>
              <a:pPr/>
              <a:t>8/11/2015</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C8F00533-B3A5-4A80-BA27-FC53D2AD0B19}"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dirty="0"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600200"/>
            <a:ext cx="422910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600200"/>
            <a:ext cx="42291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305300"/>
            <a:ext cx="4229100" cy="2552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600200"/>
            <a:ext cx="8610600" cy="5257800"/>
          </a:xfrm>
        </p:spPr>
        <p:txBody>
          <a:bodyPr/>
          <a:lstStyle/>
          <a:p>
            <a:r>
              <a:rPr lang="en-US" dirty="0" smtClean="0"/>
              <a:t>Click icon to add table</a:t>
            </a:r>
            <a:endParaRPr lang="en-US"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684E521B-FA8C-4B4C-9D18-570570D2F3C4}" type="datetime1">
              <a:rPr lang="en-US"/>
              <a:pPr/>
              <a:t>8/11/2015</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4" name="Slide Number Placeholder 5"/>
          <p:cNvSpPr>
            <a:spLocks noGrp="1"/>
          </p:cNvSpPr>
          <p:nvPr>
            <p:ph type="sldNum" sz="quarter" idx="12"/>
          </p:nvPr>
        </p:nvSpPr>
        <p:spPr/>
        <p:txBody>
          <a:bodyPr/>
          <a:lstStyle>
            <a:lvl1pPr>
              <a:defRPr/>
            </a:lvl1pPr>
          </a:lstStyle>
          <a:p>
            <a:fld id="{45FEB5CA-A7ED-4574-9E1B-8FA3A9C4E7E0}" type="slidenum">
              <a:rPr lang="en-US"/>
              <a:pPr/>
              <a:t>‹#›</a:t>
            </a:fld>
            <a:endParaRPr lang="en-US"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399203146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8381" y="337955"/>
            <a:ext cx="7772400" cy="1470025"/>
          </a:xfrm>
          <a:prstGeom prst="rect">
            <a:avLst/>
          </a:prstGeom>
        </p:spPr>
        <p:txBody>
          <a:bodyPr/>
          <a:lstStyle>
            <a:lvl1pPr>
              <a:defRPr sz="5000"/>
            </a:lvl1pPr>
          </a:lstStyle>
          <a:p>
            <a:r>
              <a:rPr lang="en-US" smtClean="0"/>
              <a:t>Click to edit Master title style</a:t>
            </a:r>
            <a:endParaRPr lang="en-US" dirty="0"/>
          </a:p>
        </p:txBody>
      </p:sp>
    </p:spTree>
    <p:extLst>
      <p:ext uri="{BB962C8B-B14F-4D97-AF65-F5344CB8AC3E}">
        <p14:creationId xmlns:p14="http://schemas.microsoft.com/office/powerpoint/2010/main" val="233513390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E1B90563-F6DF-4D3B-8554-7C0C4072D51D}" type="datetime1">
              <a:rPr lang="en-US" smtClean="0"/>
              <a:pPr/>
              <a:t>8/11/2015</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C6174448-DDA3-460F-9EB3-135641A8F5A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a:prstGeom prst="rect">
            <a:avLst/>
          </a:prstGeom>
        </p:spPr>
        <p:txBody>
          <a:bodyPr/>
          <a:lstStyle>
            <a:lvl1pPr>
              <a:defRPr/>
            </a:lvl1pPr>
          </a:lstStyle>
          <a:p>
            <a:fld id="{75CF2AD1-522B-4BC8-8CDF-3CBDEBC2A430}" type="datetime1">
              <a:rPr lang="en-US" smtClean="0"/>
              <a:pPr/>
              <a:t>8/11/2015</a:t>
            </a:fld>
            <a:endParaRPr lang="en-US" dirty="0"/>
          </a:p>
        </p:txBody>
      </p:sp>
      <p:sp>
        <p:nvSpPr>
          <p:cNvPr id="5" name="Footer Placeholder 4"/>
          <p:cNvSpPr>
            <a:spLocks noGrp="1"/>
          </p:cNvSpPr>
          <p:nvPr>
            <p:ph type="ftr" sz="quarter" idx="11"/>
          </p:nvPr>
        </p:nvSpPr>
        <p:spPr>
          <a:xfrm>
            <a:off x="3352800" y="6356350"/>
            <a:ext cx="2895600" cy="365125"/>
          </a:xfrm>
          <a:prstGeom prst="rect">
            <a:avLst/>
          </a:prstGeom>
        </p:spPr>
        <p:txBody>
          <a:bodyPr/>
          <a:lstStyle>
            <a:lvl1pPr>
              <a:defRPr/>
            </a:lvl1pPr>
          </a:lstStyle>
          <a:p>
            <a:endParaRPr lang="en-US" dirty="0"/>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5C439EB4-5304-4313-91B9-5791F6939C27}" type="slidenum">
              <a:rPr lang="en-US" smtClean="0"/>
              <a:pPr/>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341E881F-4FA8-411E-AF2A-93B56CED6F1E}" type="datetime1">
              <a:rPr lang="en-US"/>
              <a:pPr/>
              <a:t>8/11/2015</a:t>
            </a:fld>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C8F00533-B3A5-4A80-BA27-FC53D2AD0B19}" type="slidenum">
              <a:rPr lang="en-US"/>
              <a:pPr/>
              <a:t>‹#›</a:t>
            </a:fld>
            <a:endParaRPr 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1600200"/>
            <a:ext cx="4229100" cy="52578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600200"/>
            <a:ext cx="4229100" cy="25527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305300"/>
            <a:ext cx="4229100" cy="25527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286000" y="0"/>
            <a:ext cx="6858000" cy="1417638"/>
          </a:xfrm>
          <a:prstGeom prst="rect">
            <a:avLst/>
          </a:prstGeo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600200"/>
            <a:ext cx="8610600" cy="5257800"/>
          </a:xfrm>
          <a:prstGeom prst="rect">
            <a:avLst/>
          </a:prstGeom>
        </p:spPr>
        <p:txBody>
          <a:bodyPr/>
          <a:lstStyle/>
          <a:p>
            <a:r>
              <a:rPr lang="en-US" dirty="0" smtClean="0"/>
              <a:t>Click icon to add table</a:t>
            </a:r>
            <a:endParaRPr lang="en-US"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fld id="{684E521B-FA8C-4B4C-9D18-570570D2F3C4}" type="datetime1">
              <a:rPr lang="en-US"/>
              <a:pPr/>
              <a:t>8/11/2015</a:t>
            </a:fld>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endParaRPr lang="en-US" dirty="0"/>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a:lvl1pPr>
          </a:lstStyle>
          <a:p>
            <a:fld id="{45FEB5CA-A7ED-4574-9E1B-8FA3A9C4E7E0}" type="slidenum">
              <a:rPr lang="en-US"/>
              <a:pPr/>
              <a:t>‹#›</a:t>
            </a:fld>
            <a:endParaRPr lang="en-US" dirty="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2_Vertical Title and Tex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68BF7F94-4404-F949-9E4E-389CC9D6DBFB}" type="slidenum">
              <a:rPr lang="en-US" smtClean="0"/>
              <a:t>‹#›</a:t>
            </a:fld>
            <a:endParaRPr lang="en-US" dirty="0"/>
          </a:p>
        </p:txBody>
      </p:sp>
    </p:spTree>
    <p:extLst>
      <p:ext uri="{BB962C8B-B14F-4D97-AF65-F5344CB8AC3E}">
        <p14:creationId xmlns:p14="http://schemas.microsoft.com/office/powerpoint/2010/main" val="4783133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5A2948F9-325E-0B47-A6AD-2CE07BB3EA5D}" type="datetime1">
              <a:rPr lang="en-US" smtClean="0"/>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FF415A8-72DA-4347-9576-05B5CD0D2A63}" type="slidenum">
              <a:rPr lang="en-US" smtClean="0"/>
              <a:pPr/>
              <a:t>‹#›</a:t>
            </a:fld>
            <a:endParaRPr lang="en-US" dirty="0"/>
          </a:p>
        </p:txBody>
      </p:sp>
    </p:spTree>
    <p:extLst>
      <p:ext uri="{BB962C8B-B14F-4D97-AF65-F5344CB8AC3E}">
        <p14:creationId xmlns:p14="http://schemas.microsoft.com/office/powerpoint/2010/main" val="4634744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600200" y="6356350"/>
            <a:ext cx="1219200" cy="365125"/>
          </a:xfrm>
        </p:spPr>
        <p:txBody>
          <a:bodyPr/>
          <a:lstStyle>
            <a:lvl1pPr>
              <a:defRPr/>
            </a:lvl1pPr>
          </a:lstStyle>
          <a:p>
            <a:fld id="{967534CD-1943-4425-BAE2-ACF4DBEFC3C5}" type="datetimeFigureOut">
              <a:rPr lang="en-US" smtClean="0"/>
              <a:t>8/11/2015</a:t>
            </a:fld>
            <a:endParaRPr lang="en-US" dirty="0"/>
          </a:p>
        </p:txBody>
      </p:sp>
      <p:sp>
        <p:nvSpPr>
          <p:cNvPr id="5" name="Footer Placeholder 4"/>
          <p:cNvSpPr>
            <a:spLocks noGrp="1"/>
          </p:cNvSpPr>
          <p:nvPr>
            <p:ph type="ftr" sz="quarter" idx="11"/>
          </p:nvPr>
        </p:nvSpPr>
        <p:spPr>
          <a:xfrm>
            <a:off x="3352800" y="6356350"/>
            <a:ext cx="2895600" cy="365125"/>
          </a:xfrm>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CA1F9D-B41A-4587-A332-EA2239EC8664}" type="slidenum">
              <a:rPr lang="en-US" smtClean="0"/>
              <a:t>‹#›</a:t>
            </a:fld>
            <a:endParaRPr lang="en-US" dirty="0"/>
          </a:p>
        </p:txBody>
      </p:sp>
    </p:spTree>
    <p:extLst>
      <p:ext uri="{BB962C8B-B14F-4D97-AF65-F5344CB8AC3E}">
        <p14:creationId xmlns:p14="http://schemas.microsoft.com/office/powerpoint/2010/main" val="410334353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E183DE8-FC15-AE49-87F6-6150C1181B68}" type="datetime1">
              <a:rPr lang="en-US"/>
              <a:pPr/>
              <a:t>8/11/2015</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4491421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A9109FC8-B9AA-5A41-8735-9DB9CA708FC1}" type="datetime1">
              <a:rPr lang="en-US"/>
              <a:pPr/>
              <a:t>8/11/2015</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42107865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24E74D-C280-B541-884F-A498316D797C}" type="datetime1">
              <a:rPr lang="en-US"/>
              <a:pPr/>
              <a:t>8/11/2015</a:t>
            </a:fld>
            <a:endParaRPr lang="en-US" dirty="0"/>
          </a:p>
        </p:txBody>
      </p:sp>
      <p:sp>
        <p:nvSpPr>
          <p:cNvPr id="8" name="Footer Placeholder 4"/>
          <p:cNvSpPr>
            <a:spLocks noGrp="1"/>
          </p:cNvSpPr>
          <p:nvPr>
            <p:ph type="ftr" sz="quarter" idx="11"/>
          </p:nvPr>
        </p:nvSpPr>
        <p:spPr/>
        <p:txBody>
          <a:bodyPr/>
          <a:lstStyle>
            <a:lvl1pPr>
              <a:defRPr/>
            </a:lvl1pPr>
          </a:lstStyle>
          <a:p>
            <a:endParaRPr lang="en-US" dirty="0"/>
          </a:p>
        </p:txBody>
      </p:sp>
      <p:sp>
        <p:nvSpPr>
          <p:cNvPr id="9"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27256631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23B37082-0929-E04F-952D-3775C542ECF7}" type="datetime1">
              <a:rPr lang="en-US"/>
              <a:pPr/>
              <a:t>8/11/2015</a:t>
            </a:fld>
            <a:endParaRPr lang="en-US" dirty="0"/>
          </a:p>
        </p:txBody>
      </p:sp>
      <p:sp>
        <p:nvSpPr>
          <p:cNvPr id="4" name="Footer Placeholder 4"/>
          <p:cNvSpPr>
            <a:spLocks noGrp="1"/>
          </p:cNvSpPr>
          <p:nvPr>
            <p:ph type="ftr" sz="quarter" idx="11"/>
          </p:nvPr>
        </p:nvSpPr>
        <p:spPr/>
        <p:txBody>
          <a:bodyPr/>
          <a:lstStyle>
            <a:lvl1pPr>
              <a:defRPr/>
            </a:lvl1pPr>
          </a:lstStyle>
          <a:p>
            <a:endParaRPr lang="en-US" dirty="0"/>
          </a:p>
        </p:txBody>
      </p:sp>
      <p:sp>
        <p:nvSpPr>
          <p:cNvPr id="5" name="Slide Number Placeholder 5"/>
          <p:cNvSpPr>
            <a:spLocks noGrp="1"/>
          </p:cNvSpPr>
          <p:nvPr>
            <p:ph type="sldNum" sz="quarter" idx="12"/>
          </p:nvPr>
        </p:nvSpPr>
        <p:spPr/>
        <p:txBody>
          <a:bodyPr/>
          <a:lstStyle>
            <a:lvl1pPr>
              <a:defRPr/>
            </a:lvl1pPr>
          </a:lstStyle>
          <a:p>
            <a:fld id="{FC768F68-39E4-9748-91AB-07862DFFC46D}" type="slidenum">
              <a:rPr lang="en-US" smtClean="0"/>
              <a:pPr/>
              <a:t>‹#›</a:t>
            </a:fld>
            <a:endParaRPr lang="en-US" dirty="0"/>
          </a:p>
        </p:txBody>
      </p:sp>
    </p:spTree>
    <p:extLst>
      <p:ext uri="{BB962C8B-B14F-4D97-AF65-F5344CB8AC3E}">
        <p14:creationId xmlns:p14="http://schemas.microsoft.com/office/powerpoint/2010/main" val="39712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image" Target="../media/image1.jpg"/><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10.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image" Target="../media/image2.jp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11.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image" Target="../media/image3.png"/><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12.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107.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image" Target="../media/image2.jpg"/><Relationship Id="rId5" Type="http://schemas.openxmlformats.org/officeDocument/2006/relationships/theme" Target="../theme/theme13.xml"/><Relationship Id="rId4" Type="http://schemas.openxmlformats.org/officeDocument/2006/relationships/slideLayout" Target="../slideLayouts/slideLayout108.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image" Target="../media/image3.png"/><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theme" Target="../theme/theme14.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image" Target="../media/image2.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2.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image" Target="../media/image2.jp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3.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6.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1.jp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7.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image" Target="../media/image2.jpg"/><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theme" Target="../theme/theme8.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theme" Target="../theme/theme9.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ppt_NONTITLE_page.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bg1"/>
                </a:solidFill>
                <a:latin typeface="Trade Gothic Bold"/>
              </a:defRPr>
            </a:lvl1pPr>
          </a:lstStyle>
          <a:p>
            <a:fld id="{FC768F68-39E4-9748-91AB-07862DFFC46D}" type="slidenum">
              <a:rPr lang="en-US" smtClean="0"/>
              <a:pPr/>
              <a:t>‹#›</a:t>
            </a:fld>
            <a:endParaRPr lang="en-US" dirty="0"/>
          </a:p>
        </p:txBody>
      </p:sp>
      <p:sp>
        <p:nvSpPr>
          <p:cNvPr id="13"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Trade Gothic Bold"/>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F68-39E4-9748-91AB-07862DFFC46D}" type="slidenum">
              <a:rPr lang="en-US" smtClean="0"/>
              <a:pPr/>
              <a:t>‹#›</a:t>
            </a:fld>
            <a:endParaRPr lang="en-US" dirty="0"/>
          </a:p>
        </p:txBody>
      </p:sp>
      <p:sp>
        <p:nvSpPr>
          <p:cNvPr id="2" name="Text Placeholder 1"/>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2501638"/>
      </p:ext>
    </p:extLst>
  </p:cSld>
  <p:clrMap bg1="lt1" tx1="dk1" bg2="lt2" tx2="dk2" accent1="accent1" accent2="accent2" accent3="accent3" accent4="accent4" accent5="accent5" accent6="accent6" hlink="hlink" folHlink="folHlink"/>
  <p:sldLayoutIdLst>
    <p:sldLayoutId id="2147483661" r:id="rId1"/>
    <p:sldLayoutId id="2147483677" r:id="rId2"/>
    <p:sldLayoutId id="2147483679" r:id="rId3"/>
    <p:sldLayoutId id="2147483649" r:id="rId4"/>
    <p:sldLayoutId id="2147483695" r:id="rId5"/>
    <p:sldLayoutId id="2147483716" r:id="rId6"/>
  </p:sldLayoutIdLst>
  <p:txStyles>
    <p:title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ppt_NONTITLE_page.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bg1"/>
                </a:solidFill>
                <a:latin typeface="Trade Gothic Bold"/>
              </a:defRPr>
            </a:lvl1pPr>
          </a:lstStyle>
          <a:p>
            <a:fld id="{8BA3E630-DA0D-425E-B320-EADD9F6A5FB3}" type="slidenum">
              <a:rPr lang="en-US" smtClean="0"/>
              <a:pPr/>
              <a:t>‹#›</a:t>
            </a:fld>
            <a:endParaRPr lang="en-US" dirty="0"/>
          </a:p>
        </p:txBody>
      </p:sp>
      <p:sp>
        <p:nvSpPr>
          <p:cNvPr id="13"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Trade Gothic Bold"/>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F68-39E4-9748-91AB-07862DFFC46D}" type="slidenum">
              <a:rPr lang="en-US" smtClean="0"/>
              <a:pPr/>
              <a:t>‹#›</a:t>
            </a:fld>
            <a:endParaRPr lang="en-US" dirty="0"/>
          </a:p>
        </p:txBody>
      </p:sp>
      <p:sp>
        <p:nvSpPr>
          <p:cNvPr id="2" name="Text Placeholder 1"/>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Picture 6" descr="UVA_Power_Point_Back_Ground2_Indesign.tif"/>
          <p:cNvPicPr>
            <a:picLocks noChangeAspect="1"/>
          </p:cNvPicPr>
          <p:nvPr/>
        </p:nvPicPr>
        <p:blipFill>
          <a:blip r:embed="rId14"/>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402501638"/>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803" r:id="rId10"/>
    <p:sldLayoutId id="214748380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UVA_Power_Point_Back_Ground2_Indesign.t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83F2C8B-1C0B-844F-9A47-4D025C5C6251}" type="datetime1">
              <a:rPr lang="en-US"/>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768F68-39E4-9748-91AB-07862DFFC46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txStyles>
    <p:titleStyle>
      <a:lvl1pPr algn="ctr" defTabSz="457200" rtl="0" eaLnBrk="1" fontAlgn="base" hangingPunct="1">
        <a:spcBef>
          <a:spcPct val="0"/>
        </a:spcBef>
        <a:spcAft>
          <a:spcPct val="0"/>
        </a:spcAft>
        <a:defRPr sz="4400" kern="1200">
          <a:solidFill>
            <a:schemeClr val="tx1"/>
          </a:solidFill>
          <a:latin typeface="Times New Roman"/>
          <a:ea typeface="ＭＳ Ｐゴシック" pitchFamily="-112" charset="-128"/>
          <a:cs typeface="Times New Roman"/>
        </a:defRPr>
      </a:lvl1pPr>
      <a:lvl2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2pPr>
      <a:lvl3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3pPr>
      <a:lvl4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4pPr>
      <a:lvl5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5pPr>
      <a:lvl6pPr marL="4572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Helvetica"/>
          <a:ea typeface="ＭＳ Ｐゴシック" pitchFamily="-112" charset="-128"/>
          <a:cs typeface="Helvetica"/>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Helvetica"/>
          <a:ea typeface="ＭＳ Ｐゴシック" pitchFamily="-112" charset="-128"/>
          <a:cs typeface="Helvetica"/>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Helvetica"/>
          <a:ea typeface="ＭＳ Ｐゴシック" pitchFamily="-112" charset="-128"/>
          <a:cs typeface="Helvetica"/>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22" r:id="rId3"/>
    <p:sldLayoutId id="2147483824"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UVA_Power_Point_Back_Ground2_Indesign.t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83F2C8B-1C0B-844F-9A47-4D025C5C6251}" type="datetime1">
              <a:rPr lang="en-US"/>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768F68-39E4-9748-91AB-07862DFFC46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xStyles>
    <p:titleStyle>
      <a:lvl1pPr algn="ctr" defTabSz="457200" rtl="0" eaLnBrk="1" fontAlgn="base" hangingPunct="1">
        <a:spcBef>
          <a:spcPct val="0"/>
        </a:spcBef>
        <a:spcAft>
          <a:spcPct val="0"/>
        </a:spcAft>
        <a:defRPr sz="4400" kern="1200">
          <a:solidFill>
            <a:schemeClr val="tx1"/>
          </a:solidFill>
          <a:latin typeface="Times New Roman"/>
          <a:ea typeface="ＭＳ Ｐゴシック" pitchFamily="-112" charset="-128"/>
          <a:cs typeface="Times New Roman"/>
        </a:defRPr>
      </a:lvl1pPr>
      <a:lvl2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2pPr>
      <a:lvl3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3pPr>
      <a:lvl4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4pPr>
      <a:lvl5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5pPr>
      <a:lvl6pPr marL="4572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Helvetica"/>
          <a:ea typeface="ＭＳ Ｐゴシック" pitchFamily="-112" charset="-128"/>
          <a:cs typeface="Helvetica"/>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Helvetica"/>
          <a:ea typeface="ＭＳ Ｐゴシック" pitchFamily="-112" charset="-128"/>
          <a:cs typeface="Helvetica"/>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Helvetica"/>
          <a:ea typeface="ＭＳ Ｐゴシック" pitchFamily="-112" charset="-128"/>
          <a:cs typeface="Helvetica"/>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694" r:id="rId1"/>
    <p:sldLayoutId id="2147483696" r:id="rId2"/>
    <p:sldLayoutId id="2147483697"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13" r:id="rId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UVA_Power_Point_Back_Ground2_Indesign.tif"/>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83F2C8B-1C0B-844F-9A47-4D025C5C6251}" type="datetime1">
              <a:rPr lang="en-US"/>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768F68-39E4-9748-91AB-07862DFFC46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4" r:id="rId12"/>
    <p:sldLayoutId id="2147483715" r:id="rId13"/>
  </p:sldLayoutIdLst>
  <p:txStyles>
    <p:titleStyle>
      <a:lvl1pPr algn="ctr" defTabSz="457200" rtl="0" eaLnBrk="1" fontAlgn="base" hangingPunct="1">
        <a:spcBef>
          <a:spcPct val="0"/>
        </a:spcBef>
        <a:spcAft>
          <a:spcPct val="0"/>
        </a:spcAft>
        <a:defRPr sz="4400" kern="1200">
          <a:solidFill>
            <a:schemeClr val="tx1"/>
          </a:solidFill>
          <a:latin typeface="Times New Roman"/>
          <a:ea typeface="ＭＳ Ｐゴシック" pitchFamily="-112" charset="-128"/>
          <a:cs typeface="Times New Roman"/>
        </a:defRPr>
      </a:lvl1pPr>
      <a:lvl2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2pPr>
      <a:lvl3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3pPr>
      <a:lvl4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4pPr>
      <a:lvl5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5pPr>
      <a:lvl6pPr marL="4572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Helvetica"/>
          <a:ea typeface="ＭＳ Ｐゴシック" pitchFamily="-112" charset="-128"/>
          <a:cs typeface="Helvetica"/>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Helvetica"/>
          <a:ea typeface="ＭＳ Ｐゴシック" pitchFamily="-112" charset="-128"/>
          <a:cs typeface="Helvetica"/>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Helvetica"/>
          <a:ea typeface="ＭＳ Ｐゴシック" pitchFamily="-112" charset="-128"/>
          <a:cs typeface="Helvetica"/>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719" r:id="rId1"/>
    <p:sldLayoutId id="2147483720"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UVA_Power_Point_Back_Ground2_Indesign.tif"/>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83F2C8B-1C0B-844F-9A47-4D025C5C6251}" type="datetime1">
              <a:rPr lang="en-US"/>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768F68-39E4-9748-91AB-07862DFFC46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ctr" defTabSz="457200" rtl="0" eaLnBrk="1" fontAlgn="base" hangingPunct="1">
        <a:spcBef>
          <a:spcPct val="0"/>
        </a:spcBef>
        <a:spcAft>
          <a:spcPct val="0"/>
        </a:spcAft>
        <a:defRPr sz="4400" kern="1200">
          <a:solidFill>
            <a:schemeClr val="tx1"/>
          </a:solidFill>
          <a:latin typeface="Times New Roman"/>
          <a:ea typeface="ＭＳ Ｐゴシック" pitchFamily="-112" charset="-128"/>
          <a:cs typeface="Times New Roman"/>
        </a:defRPr>
      </a:lvl1pPr>
      <a:lvl2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2pPr>
      <a:lvl3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3pPr>
      <a:lvl4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4pPr>
      <a:lvl5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5pPr>
      <a:lvl6pPr marL="4572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Helvetica"/>
          <a:ea typeface="ＭＳ Ｐゴシック" pitchFamily="-112" charset="-128"/>
          <a:cs typeface="Helvetica"/>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Helvetica"/>
          <a:ea typeface="ＭＳ Ｐゴシック" pitchFamily="-112" charset="-128"/>
          <a:cs typeface="Helvetica"/>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Helvetica"/>
          <a:ea typeface="ＭＳ Ｐゴシック" pitchFamily="-112" charset="-128"/>
          <a:cs typeface="Helvetica"/>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ppt_NONTITLE_page.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bg1"/>
                </a:solidFill>
                <a:latin typeface="Trade Gothic Bold"/>
              </a:defRPr>
            </a:lvl1pPr>
          </a:lstStyle>
          <a:p>
            <a:fld id="{FC768F68-39E4-9748-91AB-07862DFFC46D}" type="slidenum">
              <a:rPr lang="en-US" smtClean="0"/>
              <a:pPr/>
              <a:t>‹#›</a:t>
            </a:fld>
            <a:endParaRPr lang="en-US" dirty="0"/>
          </a:p>
        </p:txBody>
      </p:sp>
      <p:sp>
        <p:nvSpPr>
          <p:cNvPr id="13"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400" kern="1200">
                <a:solidFill>
                  <a:schemeClr val="bg1"/>
                </a:solidFill>
                <a:latin typeface="Trade Gothic Bold"/>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C768F68-39E4-9748-91AB-07862DFFC46D}" type="slidenum">
              <a:rPr lang="en-US" smtClean="0"/>
              <a:pPr/>
              <a:t>‹#›</a:t>
            </a:fld>
            <a:endParaRPr lang="en-US" dirty="0"/>
          </a:p>
        </p:txBody>
      </p:sp>
      <p:sp>
        <p:nvSpPr>
          <p:cNvPr id="2" name="Text Placeholder 1"/>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6" name="Picture 6" descr="UVA_Power_Point_Back_Ground2_Indesign.tif"/>
          <p:cNvPicPr>
            <a:picLocks noChangeAspect="1"/>
          </p:cNvPicPr>
          <p:nvPr/>
        </p:nvPicPr>
        <p:blipFill>
          <a:blip r:embed="rId14"/>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3402501638"/>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823" r:id="rId10"/>
    <p:sldLayoutId id="2147483825" r:id="rId11"/>
  </p:sldLayoutIdLst>
  <p:txStyles>
    <p:titleStyle>
      <a:lvl1pPr algn="l" defTabSz="457200" rtl="0" eaLnBrk="1" latinLnBrk="0" hangingPunct="1">
        <a:spcBef>
          <a:spcPct val="0"/>
        </a:spcBef>
        <a:buNone/>
        <a:defRPr sz="4400" b="0" i="0" kern="1200">
          <a:solidFill>
            <a:schemeClr val="tx1"/>
          </a:solidFill>
          <a:latin typeface="Adobe Garamond Pro"/>
          <a:ea typeface="+mj-ea"/>
          <a:cs typeface="Adobe Garamond Pro"/>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descr="Powerpoint_background_p1.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32706205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6" descr="UVA_Power_Point_Back_Ground2_Indesign.tif"/>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83F2C8B-1C0B-844F-9A47-4D025C5C6251}" type="datetime1">
              <a:rPr lang="en-US"/>
              <a:pPr/>
              <a:t>8/11/2015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FC768F68-39E4-9748-91AB-07862DFFC46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 id="2147483820" r:id="rId12"/>
  </p:sldLayoutIdLst>
  <p:txStyles>
    <p:titleStyle>
      <a:lvl1pPr algn="ctr" defTabSz="457200" rtl="0" eaLnBrk="1" fontAlgn="base" hangingPunct="1">
        <a:spcBef>
          <a:spcPct val="0"/>
        </a:spcBef>
        <a:spcAft>
          <a:spcPct val="0"/>
        </a:spcAft>
        <a:defRPr sz="4400" kern="1200">
          <a:solidFill>
            <a:schemeClr val="tx1"/>
          </a:solidFill>
          <a:latin typeface="Times New Roman"/>
          <a:ea typeface="ＭＳ Ｐゴシック" pitchFamily="-112" charset="-128"/>
          <a:cs typeface="Times New Roman"/>
        </a:defRPr>
      </a:lvl1pPr>
      <a:lvl2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2pPr>
      <a:lvl3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3pPr>
      <a:lvl4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4pPr>
      <a:lvl5pPr algn="ctr" defTabSz="457200" rtl="0" eaLnBrk="1" fontAlgn="base" hangingPunct="1">
        <a:spcBef>
          <a:spcPct val="0"/>
        </a:spcBef>
        <a:spcAft>
          <a:spcPct val="0"/>
        </a:spcAft>
        <a:defRPr sz="4400">
          <a:solidFill>
            <a:schemeClr val="tx1"/>
          </a:solidFill>
          <a:latin typeface="Times New Roman" charset="0"/>
          <a:ea typeface="ＭＳ Ｐゴシック" pitchFamily="-112" charset="-128"/>
          <a:cs typeface="ＭＳ Ｐゴシック" pitchFamily="-112" charset="-128"/>
        </a:defRPr>
      </a:lvl5pPr>
      <a:lvl6pPr marL="4572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6pPr>
      <a:lvl7pPr marL="9144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7pPr>
      <a:lvl8pPr marL="13716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8pPr>
      <a:lvl9pPr marL="1828800" algn="ctr" defTabSz="457200" rtl="0" eaLnBrk="1" fontAlgn="base" hangingPunct="1">
        <a:spcBef>
          <a:spcPct val="0"/>
        </a:spcBef>
        <a:spcAft>
          <a:spcPct val="0"/>
        </a:spcAft>
        <a:defRPr sz="4400">
          <a:solidFill>
            <a:schemeClr val="tx1"/>
          </a:solidFill>
          <a:latin typeface="Calibri" pitchFamily="-112" charset="0"/>
          <a:ea typeface="ＭＳ Ｐゴシック" pitchFamily="-112" charset="-128"/>
          <a:cs typeface="ＭＳ Ｐゴシック" pitchFamily="-112"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Helvetica"/>
          <a:ea typeface="ＭＳ Ｐゴシック" pitchFamily="-112" charset="-128"/>
          <a:cs typeface="Helvetica"/>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Helvetica"/>
          <a:ea typeface="ＭＳ Ｐゴシック" pitchFamily="-112" charset="-128"/>
          <a:cs typeface="Helvetica"/>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Helvetica"/>
          <a:ea typeface="ＭＳ Ｐゴシック" pitchFamily="-112" charset="-128"/>
          <a:cs typeface="Helvetica"/>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Helvetica"/>
          <a:ea typeface="ＭＳ Ｐゴシック" pitchFamily="-112" charset="-128"/>
          <a:cs typeface="Helvetic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07.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3" Type="http://schemas.openxmlformats.org/officeDocument/2006/relationships/hyperlink" Target="https://dbm2.itc.virginia.edu/" TargetMode="External"/><Relationship Id="rId2" Type="http://schemas.openxmlformats.org/officeDocument/2006/relationships/notesSlide" Target="../notesSlides/notesSlide20.xml"/><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1.xml"/></Relationships>
</file>

<file path=ppt/slides/_rels/slide3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1.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41.xml"/></Relationships>
</file>

<file path=ppt/slides/_rels/slide3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41.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41.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41.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41.xml"/><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1.xml"/></Relationships>
</file>

<file path=ppt/slides/_rels/slide40.xml.rels><?xml version="1.0" encoding="UTF-8" standalone="yes"?>
<Relationships xmlns="http://schemas.openxmlformats.org/package/2006/relationships"><Relationship Id="rId3" Type="http://schemas.openxmlformats.org/officeDocument/2006/relationships/hyperlink" Target="http://databases.about.com/od/specificproducts/a/normalization.htm" TargetMode="External"/><Relationship Id="rId2" Type="http://schemas.openxmlformats.org/officeDocument/2006/relationships/notesSlide" Target="../notesSlides/notesSlide31.xml"/><Relationship Id="rId1" Type="http://schemas.openxmlformats.org/officeDocument/2006/relationships/slideLayout" Target="../slideLayouts/slideLayout41.xml"/><Relationship Id="rId6" Type="http://schemas.openxmlformats.org/officeDocument/2006/relationships/hyperlink" Target="http://sqlschool.modeanalytics.com/" TargetMode="External"/><Relationship Id="rId5" Type="http://schemas.openxmlformats.org/officeDocument/2006/relationships/hyperlink" Target="http://www.sqlcourse.com/" TargetMode="External"/><Relationship Id="rId4" Type="http://schemas.openxmlformats.org/officeDocument/2006/relationships/hyperlink" Target="http://www.geekgirls.com/menu_databases.htm"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mailto:shlake@virginia.edu" TargetMode="External"/><Relationship Id="rId2" Type="http://schemas.openxmlformats.org/officeDocument/2006/relationships/notesSlide" Target="../notesSlides/notesSlide32.xml"/><Relationship Id="rId1" Type="http://schemas.openxmlformats.org/officeDocument/2006/relationships/slideLayout" Target="../slideLayouts/slideLayout48.xml"/><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309386"/>
            <a:ext cx="7772400" cy="1470025"/>
          </a:xfrm>
        </p:spPr>
        <p:txBody>
          <a:bodyPr/>
          <a:lstStyle/>
          <a:p>
            <a:r>
              <a:rPr lang="en-US" sz="5400" dirty="0" smtClean="0"/>
              <a:t>Querying </a:t>
            </a:r>
            <a:r>
              <a:rPr lang="en-US" sz="5400" dirty="0"/>
              <a:t>SQL </a:t>
            </a:r>
            <a:r>
              <a:rPr lang="en-US" sz="5400" dirty="0" smtClean="0"/>
              <a:t>Databases</a:t>
            </a:r>
            <a:endParaRPr lang="en-US" sz="5400" dirty="0" smtClean="0">
              <a:latin typeface="Times New Roman" pitchFamily="-112" charset="0"/>
            </a:endParaRPr>
          </a:p>
        </p:txBody>
      </p:sp>
      <p:pic>
        <p:nvPicPr>
          <p:cNvPr id="3" name="Picture 2" descr="Screen Shot 2014-09-23 at 5.31.0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4975" y="1358461"/>
            <a:ext cx="7118414" cy="4702779"/>
          </a:xfrm>
          <a:prstGeom prst="rect">
            <a:avLst/>
          </a:prstGeom>
          <a:ln w="34925">
            <a:solidFill>
              <a:schemeClr val="tx2"/>
            </a:solidFill>
          </a:ln>
        </p:spPr>
      </p:pic>
      <p:sp>
        <p:nvSpPr>
          <p:cNvPr id="5" name="TextBox 4"/>
          <p:cNvSpPr txBox="1"/>
          <p:nvPr/>
        </p:nvSpPr>
        <p:spPr>
          <a:xfrm>
            <a:off x="1343395" y="4478845"/>
            <a:ext cx="3141959" cy="1477328"/>
          </a:xfrm>
          <a:prstGeom prst="rect">
            <a:avLst/>
          </a:prstGeom>
          <a:noFill/>
          <a:ln w="38100">
            <a:solidFill>
              <a:schemeClr val="accent6">
                <a:lumMod val="75000"/>
              </a:schemeClr>
            </a:solidFill>
          </a:ln>
        </p:spPr>
        <p:txBody>
          <a:bodyPr wrap="square" rtlCol="0">
            <a:spAutoFit/>
          </a:bodyPr>
          <a:lstStyle/>
          <a:p>
            <a:r>
              <a:rPr lang="en-US" dirty="0" smtClean="0"/>
              <a:t>Sherry Lake</a:t>
            </a:r>
          </a:p>
          <a:p>
            <a:r>
              <a:rPr lang="en-US" dirty="0" smtClean="0"/>
              <a:t>Research Data Services</a:t>
            </a:r>
          </a:p>
          <a:p>
            <a:r>
              <a:rPr lang="en-US" dirty="0" smtClean="0"/>
              <a:t>University of Virginia Library</a:t>
            </a:r>
          </a:p>
          <a:p>
            <a:endParaRPr lang="en-US" dirty="0"/>
          </a:p>
          <a:p>
            <a:r>
              <a:rPr lang="en-US" dirty="0" smtClean="0"/>
              <a:t>March 25 2015 </a:t>
            </a:r>
            <a:endParaRPr lang="en-US" dirty="0"/>
          </a:p>
        </p:txBody>
      </p:sp>
      <p:pic>
        <p:nvPicPr>
          <p:cNvPr id="6" name="Picture 5" descr="http://mirrors.creativecommons.org/presskit/buttons/88x31/png/by-sa.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64517" y="6446632"/>
            <a:ext cx="1379483" cy="411368"/>
          </a:xfrm>
          <a:prstGeom prst="rect">
            <a:avLst/>
          </a:prstGeom>
          <a:noFill/>
          <a:ln>
            <a:noFill/>
          </a:ln>
        </p:spPr>
      </p:pic>
      <p:sp>
        <p:nvSpPr>
          <p:cNvPr id="7" name="TextBox 6"/>
          <p:cNvSpPr txBox="1"/>
          <p:nvPr/>
        </p:nvSpPr>
        <p:spPr>
          <a:xfrm>
            <a:off x="2093853" y="6307669"/>
            <a:ext cx="5260657" cy="553998"/>
          </a:xfrm>
          <a:prstGeom prst="rect">
            <a:avLst/>
          </a:prstGeom>
          <a:noFill/>
        </p:spPr>
        <p:txBody>
          <a:bodyPr wrap="square" rtlCol="0">
            <a:spAutoFit/>
          </a:bodyPr>
          <a:lstStyle/>
          <a:p>
            <a:pPr defTabSz="457200"/>
            <a:r>
              <a:rPr lang="en-US" sz="1000" dirty="0">
                <a:solidFill>
                  <a:prstClr val="white"/>
                </a:solidFill>
              </a:rPr>
              <a:t>© 2014 by the Rector and Visitors of the University of Virginia.</a:t>
            </a:r>
          </a:p>
          <a:p>
            <a:pPr defTabSz="457200"/>
            <a:r>
              <a:rPr lang="en-US" sz="1000" dirty="0">
                <a:solidFill>
                  <a:prstClr val="white"/>
                </a:solidFill>
              </a:rPr>
              <a:t>This work is made available under the terms of the Creative Commons Attribution-ShareAlike 4.0</a:t>
            </a:r>
          </a:p>
          <a:p>
            <a:pPr defTabSz="457200"/>
            <a:r>
              <a:rPr lang="en-US" sz="1000" dirty="0">
                <a:solidFill>
                  <a:prstClr val="white"/>
                </a:solidFill>
              </a:rPr>
              <a:t>International license </a:t>
            </a:r>
            <a:r>
              <a:rPr lang="en-US" sz="1000" u="sng" dirty="0">
                <a:solidFill>
                  <a:prstClr val="white"/>
                </a:solidFill>
              </a:rPr>
              <a:t>http://creativecommons.org/licenses/by-sa/4.0/</a:t>
            </a:r>
            <a:r>
              <a:rPr lang="en-US" sz="1000" dirty="0">
                <a:solidFill>
                  <a:prstClr val="white"/>
                </a:solidFill>
              </a:rPr>
              <a:t> </a:t>
            </a:r>
          </a:p>
        </p:txBody>
      </p:sp>
    </p:spTree>
    <p:extLst>
      <p:ext uri="{BB962C8B-B14F-4D97-AF65-F5344CB8AC3E}">
        <p14:creationId xmlns:p14="http://schemas.microsoft.com/office/powerpoint/2010/main" val="236289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685800" y="275520"/>
            <a:ext cx="7772400" cy="740481"/>
          </a:xfrm>
        </p:spPr>
        <p:txBody>
          <a:bodyPr/>
          <a:lstStyle/>
          <a:p>
            <a:r>
              <a:rPr lang="en-US" dirty="0" smtClean="0">
                <a:latin typeface="Helvetica"/>
                <a:cs typeface="Helvetica"/>
              </a:rPr>
              <a:t>Querying </a:t>
            </a:r>
            <a:r>
              <a:rPr lang="en-US" dirty="0">
                <a:latin typeface="Helvetica"/>
                <a:cs typeface="Helvetica"/>
              </a:rPr>
              <a:t>SQL </a:t>
            </a:r>
            <a:r>
              <a:rPr lang="en-US" dirty="0" smtClean="0">
                <a:latin typeface="Helvetica"/>
                <a:cs typeface="Helvetica"/>
              </a:rPr>
              <a:t>Databases</a:t>
            </a:r>
          </a:p>
        </p:txBody>
      </p:sp>
      <p:pic>
        <p:nvPicPr>
          <p:cNvPr id="3" name="Picture 2" descr="Screen Shot 2014-09-23 at 5.31.0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4975" y="1612143"/>
            <a:ext cx="6734425" cy="4449097"/>
          </a:xfrm>
          <a:prstGeom prst="rect">
            <a:avLst/>
          </a:prstGeom>
          <a:ln w="34925">
            <a:solidFill>
              <a:schemeClr val="tx2"/>
            </a:solidFill>
          </a:ln>
        </p:spPr>
      </p:pic>
    </p:spTree>
    <p:extLst>
      <p:ext uri="{BB962C8B-B14F-4D97-AF65-F5344CB8AC3E}">
        <p14:creationId xmlns:p14="http://schemas.microsoft.com/office/powerpoint/2010/main" val="1604568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SQLite in Firefox</a:t>
            </a:r>
            <a:endParaRPr lang="en-US" dirty="0"/>
          </a:p>
        </p:txBody>
      </p:sp>
      <p:pic>
        <p:nvPicPr>
          <p:cNvPr id="7" name="Picture 6" descr="Screen Shot 2014-09-06 at 11.41.23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00" y="1219200"/>
            <a:ext cx="8420100" cy="4419600"/>
          </a:xfrm>
          <a:prstGeom prst="rect">
            <a:avLst/>
          </a:prstGeom>
        </p:spPr>
      </p:pic>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4" descr="Screen Shot 2014-09-06 at 11.41.4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17514"/>
            <a:ext cx="11821854" cy="6859720"/>
          </a:xfrm>
          <a:prstGeom prst="rect">
            <a:avLst/>
          </a:prstGeom>
        </p:spPr>
      </p:pic>
      <p:sp>
        <p:nvSpPr>
          <p:cNvPr id="6" name="Oval 5"/>
          <p:cNvSpPr/>
          <p:nvPr/>
        </p:nvSpPr>
        <p:spPr>
          <a:xfrm>
            <a:off x="1238535" y="1066800"/>
            <a:ext cx="501685" cy="548231"/>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2022419" y="1834548"/>
            <a:ext cx="2132164" cy="1599351"/>
          </a:xfrm>
          <a:prstGeom prst="wedgeRoundRectCallout">
            <a:avLst>
              <a:gd name="adj1" fmla="val -66723"/>
              <a:gd name="adj2" fmla="val -72635"/>
              <a:gd name="adj3" fmla="val 16667"/>
            </a:avLst>
          </a:prstGeom>
          <a:solidFill>
            <a:schemeClr val="accent1">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2022418" y="2226547"/>
            <a:ext cx="1944032" cy="923330"/>
          </a:xfrm>
          <a:prstGeom prst="rect">
            <a:avLst/>
          </a:prstGeom>
          <a:noFill/>
        </p:spPr>
        <p:txBody>
          <a:bodyPr wrap="square" rtlCol="0">
            <a:spAutoFit/>
          </a:bodyPr>
          <a:lstStyle/>
          <a:p>
            <a:r>
              <a:rPr lang="en-US" dirty="0" smtClean="0"/>
              <a:t>Connect Database</a:t>
            </a:r>
          </a:p>
          <a:p>
            <a:endParaRPr lang="en-US" dirty="0" smtClean="0"/>
          </a:p>
          <a:p>
            <a:r>
              <a:rPr lang="en-US" dirty="0" smtClean="0"/>
              <a:t>      </a:t>
            </a:r>
            <a:r>
              <a:rPr lang="en-US" b="1" dirty="0" smtClean="0"/>
              <a:t>catalog.db</a:t>
            </a:r>
            <a:endParaRPr lang="en-US" b="1"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 the Tables</a:t>
            </a:r>
            <a:endParaRPr lang="en-US" dirty="0"/>
          </a:p>
        </p:txBody>
      </p:sp>
      <p:pic>
        <p:nvPicPr>
          <p:cNvPr id="4" name="Picture 3" descr="Screen Shot 2014-09-06 at 11.49.07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04900"/>
            <a:ext cx="9144000" cy="4624294"/>
          </a:xfrm>
          <a:prstGeom prst="rect">
            <a:avLst/>
          </a:prstGeom>
        </p:spPr>
      </p:pic>
      <p:sp>
        <p:nvSpPr>
          <p:cNvPr id="6" name="Oval 5"/>
          <p:cNvSpPr/>
          <p:nvPr/>
        </p:nvSpPr>
        <p:spPr>
          <a:xfrm>
            <a:off x="4813043" y="1340915"/>
            <a:ext cx="1160149" cy="548231"/>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956337" y="3130780"/>
            <a:ext cx="2132164" cy="792690"/>
          </a:xfrm>
          <a:prstGeom prst="wedgeRoundRectCallout">
            <a:avLst>
              <a:gd name="adj1" fmla="val -49811"/>
              <a:gd name="adj2" fmla="val -147145"/>
              <a:gd name="adj3" fmla="val 16667"/>
            </a:avLst>
          </a:prstGeom>
          <a:solidFill>
            <a:schemeClr val="accent1">
              <a:lumMod val="40000"/>
              <a:lumOff val="60000"/>
            </a:schemeClr>
          </a:solidFill>
          <a:ln>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050402" y="3358993"/>
            <a:ext cx="1944032" cy="369332"/>
          </a:xfrm>
          <a:prstGeom prst="rect">
            <a:avLst/>
          </a:prstGeom>
          <a:noFill/>
        </p:spPr>
        <p:txBody>
          <a:bodyPr wrap="square" rtlCol="0">
            <a:spAutoFit/>
          </a:bodyPr>
          <a:lstStyle/>
          <a:p>
            <a:r>
              <a:rPr lang="en-US" dirty="0" smtClean="0"/>
              <a:t>Click each table</a:t>
            </a:r>
            <a:endParaRPr lang="en-US" b="1"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Data</a:t>
            </a:r>
            <a:endParaRPr lang="en-US" dirty="0"/>
          </a:p>
        </p:txBody>
      </p:sp>
      <p:sp>
        <p:nvSpPr>
          <p:cNvPr id="3" name="Content Placeholder 2"/>
          <p:cNvSpPr>
            <a:spLocks noGrp="1"/>
          </p:cNvSpPr>
          <p:nvPr>
            <p:ph idx="1"/>
          </p:nvPr>
        </p:nvSpPr>
        <p:spPr>
          <a:xfrm>
            <a:off x="457200" y="1459088"/>
            <a:ext cx="8229600" cy="4525963"/>
          </a:xfrm>
        </p:spPr>
        <p:txBody>
          <a:bodyPr>
            <a:normAutofit/>
          </a:bodyPr>
          <a:lstStyle/>
          <a:p>
            <a:pPr marL="0" indent="0">
              <a:buNone/>
            </a:pPr>
            <a:r>
              <a:rPr lang="en-US" sz="3600" dirty="0" smtClean="0"/>
              <a:t>Display </a:t>
            </a:r>
            <a:r>
              <a:rPr lang="en-US" sz="3600" dirty="0"/>
              <a:t>the names of all </a:t>
            </a:r>
            <a:r>
              <a:rPr lang="en-US" sz="3600" dirty="0" smtClean="0"/>
              <a:t>authors</a:t>
            </a:r>
          </a:p>
          <a:p>
            <a:endParaRPr lang="en-US" dirty="0"/>
          </a:p>
          <a:p>
            <a:pPr marL="0" indent="0">
              <a:buNone/>
            </a:pPr>
            <a:r>
              <a:rPr lang="en-US" b="1" dirty="0" smtClean="0"/>
              <a:t>SELECT</a:t>
            </a:r>
            <a:r>
              <a:rPr lang="en-US" dirty="0" smtClean="0"/>
              <a:t> </a:t>
            </a:r>
            <a:r>
              <a:rPr lang="en-US" i="1" dirty="0" smtClean="0"/>
              <a:t>variables </a:t>
            </a:r>
            <a:r>
              <a:rPr lang="en-US" b="1" dirty="0" smtClean="0"/>
              <a:t>FROM</a:t>
            </a:r>
            <a:r>
              <a:rPr lang="en-US" dirty="0" smtClean="0"/>
              <a:t> </a:t>
            </a:r>
            <a:r>
              <a:rPr lang="en-US" i="1" dirty="0" smtClean="0"/>
              <a:t>table</a:t>
            </a:r>
            <a:r>
              <a:rPr lang="en-US" dirty="0" smtClean="0"/>
              <a:t> ;</a:t>
            </a:r>
          </a:p>
          <a:p>
            <a:pPr marL="0" indent="0">
              <a:buNone/>
            </a:pPr>
            <a:endParaRPr lang="en-US" sz="2000" dirty="0"/>
          </a:p>
          <a:p>
            <a:pPr marL="0" indent="0">
              <a:buNone/>
            </a:pPr>
            <a:r>
              <a:rPr lang="en-US" dirty="0" smtClean="0"/>
              <a:t>	</a:t>
            </a:r>
            <a:r>
              <a:rPr lang="en-US" b="1" dirty="0" smtClean="0"/>
              <a:t>SELECT</a:t>
            </a:r>
            <a:r>
              <a:rPr lang="en-US" dirty="0" smtClean="0"/>
              <a:t> * </a:t>
            </a:r>
            <a:r>
              <a:rPr lang="en-US" b="1" dirty="0" smtClean="0"/>
              <a:t>FROM</a:t>
            </a:r>
            <a:r>
              <a:rPr lang="en-US" dirty="0" smtClean="0"/>
              <a:t> Authors;</a:t>
            </a:r>
          </a:p>
          <a:p>
            <a:pPr marL="0" indent="0">
              <a:spcBef>
                <a:spcPts val="0"/>
              </a:spcBef>
              <a:buNone/>
            </a:pPr>
            <a:r>
              <a:rPr lang="en-US" sz="2400" dirty="0"/>
              <a:t>	</a:t>
            </a:r>
            <a:r>
              <a:rPr lang="en-US" sz="2400" dirty="0" smtClean="0"/>
              <a:t>	Displays all field (variables in table Authors)</a:t>
            </a:r>
            <a:endParaRPr lang="en-US" sz="2400" dirty="0"/>
          </a:p>
          <a:p>
            <a:pPr marL="0" indent="0">
              <a:buNone/>
            </a:pPr>
            <a:r>
              <a:rPr lang="en-US" b="1" dirty="0" smtClean="0"/>
              <a:t>	SELECT </a:t>
            </a:r>
            <a:r>
              <a:rPr lang="en-US" dirty="0"/>
              <a:t>Family, Personal </a:t>
            </a:r>
            <a:r>
              <a:rPr lang="en-US" b="1" dirty="0"/>
              <a:t>FROM </a:t>
            </a:r>
            <a:r>
              <a:rPr lang="en-US" dirty="0"/>
              <a:t>Authors;</a:t>
            </a:r>
          </a:p>
          <a:p>
            <a:pPr marL="0" indent="0">
              <a:spcBef>
                <a:spcPts val="0"/>
              </a:spcBef>
              <a:buNone/>
            </a:pPr>
            <a:r>
              <a:rPr lang="en-US" dirty="0"/>
              <a:t>		</a:t>
            </a:r>
            <a:r>
              <a:rPr lang="en-US" sz="2400" dirty="0"/>
              <a:t>Displays </a:t>
            </a:r>
            <a:r>
              <a:rPr lang="en-US" sz="2400" dirty="0" smtClean="0"/>
              <a:t>name fields </a:t>
            </a:r>
            <a:r>
              <a:rPr lang="en-US" sz="2400" dirty="0"/>
              <a:t>(variables in table Authors)</a:t>
            </a:r>
          </a:p>
          <a:p>
            <a:pPr marL="0" indent="0">
              <a:buNone/>
            </a:pPr>
            <a:endParaRPr lang="en-US"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Data</a:t>
            </a:r>
            <a:endParaRPr lang="en-US" dirty="0"/>
          </a:p>
        </p:txBody>
      </p:sp>
      <p:pic>
        <p:nvPicPr>
          <p:cNvPr id="4" name="Content Placeholder 3" descr="execute1.png"/>
          <p:cNvPicPr>
            <a:picLocks noGrp="1" noChangeAspect="1"/>
          </p:cNvPicPr>
          <p:nvPr>
            <p:ph idx="1"/>
          </p:nvPr>
        </p:nvPicPr>
        <p:blipFill>
          <a:blip r:embed="rId2">
            <a:extLst>
              <a:ext uri="{28A0092B-C50C-407E-A947-70E740481C1C}">
                <a14:useLocalDpi xmlns:a14="http://schemas.microsoft.com/office/drawing/2010/main" val="0"/>
              </a:ext>
            </a:extLst>
          </a:blip>
          <a:srcRect t="8801" b="8801"/>
          <a:stretch>
            <a:fillRect/>
          </a:stretch>
        </p:blipFill>
        <p:spPr>
          <a:xfrm>
            <a:off x="-57542" y="1065670"/>
            <a:ext cx="9201542" cy="5060493"/>
          </a:xfrm>
        </p:spPr>
      </p:pic>
      <p:cxnSp>
        <p:nvCxnSpPr>
          <p:cNvPr id="5" name="Straight Arrow Connector 4"/>
          <p:cNvCxnSpPr/>
          <p:nvPr/>
        </p:nvCxnSpPr>
        <p:spPr>
          <a:xfrm>
            <a:off x="5283375" y="470397"/>
            <a:ext cx="580073" cy="59640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0176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Data</a:t>
            </a:r>
            <a:endParaRPr lang="en-US" dirty="0"/>
          </a:p>
        </p:txBody>
      </p:sp>
      <p:pic>
        <p:nvPicPr>
          <p:cNvPr id="4" name="Content Placeholder 3" descr="execute2.png"/>
          <p:cNvPicPr>
            <a:picLocks noGrp="1" noChangeAspect="1"/>
          </p:cNvPicPr>
          <p:nvPr>
            <p:ph idx="1"/>
          </p:nvPr>
        </p:nvPicPr>
        <p:blipFill>
          <a:blip r:embed="rId2">
            <a:extLst>
              <a:ext uri="{28A0092B-C50C-407E-A947-70E740481C1C}">
                <a14:useLocalDpi xmlns:a14="http://schemas.microsoft.com/office/drawing/2010/main" val="0"/>
              </a:ext>
            </a:extLst>
          </a:blip>
          <a:srcRect t="8801" b="8801"/>
          <a:stretch>
            <a:fillRect/>
          </a:stretch>
        </p:blipFill>
        <p:spPr>
          <a:xfrm>
            <a:off x="-29030" y="1066800"/>
            <a:ext cx="9199486" cy="5059363"/>
          </a:xfrm>
        </p:spPr>
      </p:pic>
      <p:cxnSp>
        <p:nvCxnSpPr>
          <p:cNvPr id="5" name="Straight Arrow Connector 4"/>
          <p:cNvCxnSpPr/>
          <p:nvPr/>
        </p:nvCxnSpPr>
        <p:spPr>
          <a:xfrm>
            <a:off x="1955333" y="1254959"/>
            <a:ext cx="580073" cy="59640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2399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Data</a:t>
            </a:r>
            <a:endParaRPr lang="en-US" dirty="0"/>
          </a:p>
        </p:txBody>
      </p:sp>
      <p:pic>
        <p:nvPicPr>
          <p:cNvPr id="4" name="Content Placeholder 3" descr="executesql.png"/>
          <p:cNvPicPr>
            <a:picLocks noGrp="1" noChangeAspect="1"/>
          </p:cNvPicPr>
          <p:nvPr>
            <p:ph idx="1"/>
          </p:nvPr>
        </p:nvPicPr>
        <p:blipFill>
          <a:blip r:embed="rId2">
            <a:extLst>
              <a:ext uri="{28A0092B-C50C-407E-A947-70E740481C1C}">
                <a14:useLocalDpi xmlns:a14="http://schemas.microsoft.com/office/drawing/2010/main" val="0"/>
              </a:ext>
            </a:extLst>
          </a:blip>
          <a:srcRect t="8801" b="8801"/>
          <a:stretch>
            <a:fillRect/>
          </a:stretch>
        </p:blipFill>
        <p:spPr>
          <a:xfrm>
            <a:off x="0" y="1066800"/>
            <a:ext cx="9144000" cy="5028847"/>
          </a:xfrm>
        </p:spPr>
      </p:pic>
      <p:cxnSp>
        <p:nvCxnSpPr>
          <p:cNvPr id="11" name="Straight Arrow Connector 10"/>
          <p:cNvCxnSpPr/>
          <p:nvPr/>
        </p:nvCxnSpPr>
        <p:spPr>
          <a:xfrm>
            <a:off x="1955333" y="1693996"/>
            <a:ext cx="580073" cy="59640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1843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77"/>
            <a:ext cx="8229600" cy="792162"/>
          </a:xfrm>
        </p:spPr>
        <p:txBody>
          <a:bodyPr/>
          <a:lstStyle/>
          <a:p>
            <a:r>
              <a:rPr lang="en-US" dirty="0" smtClean="0"/>
              <a:t>Selecting Data</a:t>
            </a:r>
            <a:endParaRPr lang="en-US" dirty="0"/>
          </a:p>
        </p:txBody>
      </p:sp>
      <p:sp>
        <p:nvSpPr>
          <p:cNvPr id="3" name="Content Placeholder 2"/>
          <p:cNvSpPr>
            <a:spLocks noGrp="1"/>
          </p:cNvSpPr>
          <p:nvPr>
            <p:ph idx="1"/>
          </p:nvPr>
        </p:nvSpPr>
        <p:spPr>
          <a:xfrm>
            <a:off x="457200" y="1411192"/>
            <a:ext cx="8229600" cy="4714971"/>
          </a:xfrm>
        </p:spPr>
        <p:txBody>
          <a:bodyPr>
            <a:normAutofit/>
          </a:bodyPr>
          <a:lstStyle/>
          <a:p>
            <a:pPr marL="0" indent="0">
              <a:buNone/>
            </a:pPr>
            <a:r>
              <a:rPr lang="en-US" dirty="0" smtClean="0"/>
              <a:t>Exercise:</a:t>
            </a:r>
          </a:p>
          <a:p>
            <a:pPr marL="0" indent="0">
              <a:buNone/>
            </a:pPr>
            <a:endParaRPr lang="en-US" sz="1400" dirty="0"/>
          </a:p>
          <a:p>
            <a:pPr marL="514350" indent="-514350">
              <a:buFont typeface="+mj-lt"/>
              <a:buAutoNum type="arabicPeriod"/>
            </a:pPr>
            <a:r>
              <a:rPr lang="en-US" dirty="0" smtClean="0"/>
              <a:t>Write </a:t>
            </a:r>
            <a:r>
              <a:rPr lang="en-US" dirty="0"/>
              <a:t>a query that selects only </a:t>
            </a:r>
            <a:r>
              <a:rPr lang="en-US" i="1" dirty="0"/>
              <a:t>titles</a:t>
            </a:r>
            <a:r>
              <a:rPr lang="en-US" dirty="0"/>
              <a:t> from the </a:t>
            </a:r>
            <a:r>
              <a:rPr lang="en-US" i="1" dirty="0"/>
              <a:t>Works</a:t>
            </a:r>
            <a:r>
              <a:rPr lang="en-US" dirty="0"/>
              <a:t> table</a:t>
            </a:r>
            <a:r>
              <a:rPr lang="en-US" dirty="0" smtClean="0"/>
              <a:t>.</a:t>
            </a:r>
          </a:p>
          <a:p>
            <a:pPr marL="400050" lvl="1" indent="0">
              <a:buNone/>
            </a:pPr>
            <a:r>
              <a:rPr lang="en-US" b="1" dirty="0" smtClean="0"/>
              <a:t>		SELECT </a:t>
            </a:r>
            <a:r>
              <a:rPr lang="en-US" dirty="0" smtClean="0"/>
              <a:t>Title </a:t>
            </a:r>
            <a:r>
              <a:rPr lang="en-US" b="1" dirty="0" smtClean="0"/>
              <a:t>FROM </a:t>
            </a:r>
            <a:r>
              <a:rPr lang="en-US" dirty="0" smtClean="0"/>
              <a:t>Works;</a:t>
            </a:r>
            <a:endParaRPr lang="en-US" dirty="0"/>
          </a:p>
          <a:p>
            <a:pPr marL="514350" indent="-514350">
              <a:buFont typeface="+mj-lt"/>
              <a:buAutoNum type="arabicPeriod"/>
            </a:pPr>
            <a:endParaRPr lang="en-US" sz="1200" dirty="0"/>
          </a:p>
          <a:p>
            <a:pPr marL="514350" indent="-514350">
              <a:buFont typeface="+mj-lt"/>
              <a:buAutoNum type="arabicPeriod"/>
            </a:pPr>
            <a:r>
              <a:rPr lang="en-US" dirty="0" smtClean="0"/>
              <a:t>Write </a:t>
            </a:r>
            <a:r>
              <a:rPr lang="en-US" dirty="0"/>
              <a:t>a query that selects the first 10 </a:t>
            </a:r>
            <a:r>
              <a:rPr lang="en-US" i="1" dirty="0"/>
              <a:t>barcodes</a:t>
            </a:r>
            <a:r>
              <a:rPr lang="en-US" dirty="0"/>
              <a:t> and status from the </a:t>
            </a:r>
            <a:r>
              <a:rPr lang="en-US" i="1" dirty="0"/>
              <a:t>Items</a:t>
            </a:r>
            <a:r>
              <a:rPr lang="en-US" dirty="0"/>
              <a:t> table</a:t>
            </a:r>
            <a:r>
              <a:rPr lang="en-US" dirty="0" smtClean="0"/>
              <a:t>.</a:t>
            </a:r>
          </a:p>
          <a:p>
            <a:pPr marL="400050" lvl="1" indent="0">
              <a:buNone/>
            </a:pPr>
            <a:r>
              <a:rPr lang="en-US" dirty="0"/>
              <a:t>	</a:t>
            </a:r>
            <a:r>
              <a:rPr lang="en-US" dirty="0" smtClean="0"/>
              <a:t>	</a:t>
            </a:r>
            <a:r>
              <a:rPr lang="en-US" b="1" dirty="0" smtClean="0"/>
              <a:t>SELECT</a:t>
            </a:r>
            <a:r>
              <a:rPr lang="en-US" dirty="0" smtClean="0"/>
              <a:t> Barcode, Status </a:t>
            </a:r>
            <a:r>
              <a:rPr lang="en-US" b="1" dirty="0" smtClean="0"/>
              <a:t>FROM</a:t>
            </a:r>
            <a:r>
              <a:rPr lang="en-US" dirty="0" smtClean="0"/>
              <a:t> Items </a:t>
            </a:r>
            <a:r>
              <a:rPr lang="en-US" b="1" dirty="0" smtClean="0"/>
              <a:t>LIMIT</a:t>
            </a:r>
            <a:r>
              <a:rPr lang="en-US" dirty="0" smtClean="0"/>
              <a:t> 10;</a:t>
            </a:r>
            <a:endParaRPr lang="en-US" dirty="0"/>
          </a:p>
          <a:p>
            <a:pPr marL="0" indent="0">
              <a:buNone/>
            </a:pPr>
            <a:endParaRPr lang="en-US" dirty="0"/>
          </a:p>
        </p:txBody>
      </p:sp>
    </p:spTree>
    <p:extLst>
      <p:ext uri="{BB962C8B-B14F-4D97-AF65-F5344CB8AC3E}">
        <p14:creationId xmlns:p14="http://schemas.microsoft.com/office/powerpoint/2010/main" val="1174277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8757"/>
            <a:ext cx="9144000" cy="792162"/>
          </a:xfrm>
        </p:spPr>
        <p:txBody>
          <a:bodyPr/>
          <a:lstStyle/>
          <a:p>
            <a:r>
              <a:rPr lang="en-US" dirty="0" smtClean="0"/>
              <a:t>Sorting and Removing Duplicates</a:t>
            </a:r>
            <a:endParaRPr lang="en-US" dirty="0"/>
          </a:p>
        </p:txBody>
      </p:sp>
      <p:sp>
        <p:nvSpPr>
          <p:cNvPr id="4" name="Content Placeholder 2"/>
          <p:cNvSpPr>
            <a:spLocks noGrp="1"/>
          </p:cNvSpPr>
          <p:nvPr>
            <p:ph idx="1"/>
          </p:nvPr>
        </p:nvSpPr>
        <p:spPr/>
        <p:txBody>
          <a:bodyPr/>
          <a:lstStyle/>
          <a:p>
            <a:pPr marL="0" indent="0">
              <a:buNone/>
            </a:pPr>
            <a:r>
              <a:rPr lang="en-US" b="1" dirty="0" smtClean="0"/>
              <a:t>SELECT</a:t>
            </a:r>
            <a:r>
              <a:rPr lang="en-US" dirty="0" smtClean="0"/>
              <a:t> </a:t>
            </a:r>
            <a:r>
              <a:rPr lang="en-US" i="1" dirty="0" smtClean="0"/>
              <a:t>variables </a:t>
            </a:r>
            <a:r>
              <a:rPr lang="en-US" b="1" dirty="0" smtClean="0"/>
              <a:t>FROM</a:t>
            </a:r>
            <a:r>
              <a:rPr lang="en-US" dirty="0" smtClean="0"/>
              <a:t> </a:t>
            </a:r>
            <a:r>
              <a:rPr lang="en-US" i="1" dirty="0" smtClean="0"/>
              <a:t>table</a:t>
            </a:r>
            <a:r>
              <a:rPr lang="en-US" dirty="0" smtClean="0"/>
              <a:t> </a:t>
            </a:r>
          </a:p>
          <a:p>
            <a:pPr marL="0" indent="0">
              <a:buNone/>
            </a:pPr>
            <a:r>
              <a:rPr lang="en-US" dirty="0"/>
              <a:t>	</a:t>
            </a:r>
            <a:r>
              <a:rPr lang="en-US" b="1" dirty="0"/>
              <a:t>ORDER  BY </a:t>
            </a:r>
            <a:r>
              <a:rPr lang="en-US" i="1" dirty="0" smtClean="0"/>
              <a:t>variables</a:t>
            </a:r>
            <a:r>
              <a:rPr lang="en-US" dirty="0" smtClean="0"/>
              <a:t> </a:t>
            </a:r>
            <a:r>
              <a:rPr lang="en-US" b="1" dirty="0" smtClean="0"/>
              <a:t>DESC</a:t>
            </a:r>
            <a:r>
              <a:rPr lang="en-US" dirty="0" smtClean="0"/>
              <a:t>;      </a:t>
            </a:r>
            <a:r>
              <a:rPr lang="en-US" dirty="0"/>
              <a:t>(or </a:t>
            </a:r>
            <a:r>
              <a:rPr lang="en-US" b="1" dirty="0" smtClean="0"/>
              <a:t>ASC</a:t>
            </a:r>
            <a:r>
              <a:rPr lang="en-US" dirty="0" smtClean="0"/>
              <a:t> - default)</a:t>
            </a:r>
            <a:endParaRPr lang="en-US" dirty="0"/>
          </a:p>
          <a:p>
            <a:pPr marL="0" indent="0">
              <a:buNone/>
            </a:pPr>
            <a:r>
              <a:rPr lang="en-US" dirty="0" smtClean="0"/>
              <a:t>	</a:t>
            </a:r>
          </a:p>
          <a:p>
            <a:pPr marL="0" indent="0">
              <a:buNone/>
            </a:pPr>
            <a:r>
              <a:rPr lang="en-US" dirty="0"/>
              <a:t>Display the names of all authors sorted by </a:t>
            </a:r>
            <a:r>
              <a:rPr lang="en-US" dirty="0" err="1" smtClean="0"/>
              <a:t>lastname</a:t>
            </a:r>
            <a:endParaRPr lang="en-US" dirty="0"/>
          </a:p>
          <a:p>
            <a:pPr marL="0" indent="0">
              <a:buNone/>
            </a:pPr>
            <a:r>
              <a:rPr lang="en-US" b="1" dirty="0" smtClean="0"/>
              <a:t>SELECT</a:t>
            </a:r>
            <a:r>
              <a:rPr lang="en-US" dirty="0" smtClean="0"/>
              <a:t> Family, Personal </a:t>
            </a:r>
            <a:r>
              <a:rPr lang="en-US" b="1" dirty="0" smtClean="0"/>
              <a:t>FROM</a:t>
            </a:r>
            <a:r>
              <a:rPr lang="en-US" dirty="0" smtClean="0"/>
              <a:t> Authors</a:t>
            </a:r>
          </a:p>
          <a:p>
            <a:pPr marL="0" indent="0">
              <a:buNone/>
            </a:pPr>
            <a:r>
              <a:rPr lang="en-US" b="1" dirty="0"/>
              <a:t>	</a:t>
            </a:r>
            <a:r>
              <a:rPr lang="en-US" b="1" dirty="0" smtClean="0"/>
              <a:t>ORDER</a:t>
            </a:r>
            <a:r>
              <a:rPr lang="en-US" dirty="0" smtClean="0"/>
              <a:t> </a:t>
            </a:r>
            <a:r>
              <a:rPr lang="en-US" b="1" dirty="0" smtClean="0"/>
              <a:t>BY</a:t>
            </a:r>
            <a:r>
              <a:rPr lang="en-US" dirty="0" smtClean="0"/>
              <a:t> Family;</a:t>
            </a:r>
            <a:endParaRPr lang="en-US" b="1"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latin typeface="Helvetica"/>
                <a:cs typeface="Helvetica"/>
              </a:rPr>
              <a:t>Today’s Roadmap</a:t>
            </a:r>
          </a:p>
        </p:txBody>
      </p:sp>
      <p:sp>
        <p:nvSpPr>
          <p:cNvPr id="15363" name="Content Placeholder 2"/>
          <p:cNvSpPr>
            <a:spLocks noGrp="1"/>
          </p:cNvSpPr>
          <p:nvPr>
            <p:ph idx="1"/>
          </p:nvPr>
        </p:nvSpPr>
        <p:spPr>
          <a:xfrm>
            <a:off x="259041" y="1612104"/>
            <a:ext cx="4544291" cy="4114801"/>
          </a:xfrm>
        </p:spPr>
        <p:txBody>
          <a:bodyPr/>
          <a:lstStyle/>
          <a:p>
            <a:r>
              <a:rPr lang="en-US" sz="2400" dirty="0" smtClean="0"/>
              <a:t>Quick Database (DB) Review</a:t>
            </a:r>
          </a:p>
          <a:p>
            <a:r>
              <a:rPr lang="en-US" sz="2400" dirty="0" smtClean="0"/>
              <a:t>What is SQL?</a:t>
            </a:r>
          </a:p>
          <a:p>
            <a:r>
              <a:rPr lang="en-US" sz="2400" dirty="0" smtClean="0">
                <a:latin typeface="Helvetica" pitchFamily="-112" charset="0"/>
              </a:rPr>
              <a:t>Create database queries to select, filter, aggregate and combine data</a:t>
            </a:r>
          </a:p>
          <a:p>
            <a:r>
              <a:rPr lang="en-US" sz="2400" dirty="0" smtClean="0">
                <a:latin typeface="Helvetica" pitchFamily="-112" charset="0"/>
              </a:rPr>
              <a:t>Create DB using UVa’s MySQL Server</a:t>
            </a:r>
          </a:p>
          <a:p>
            <a:r>
              <a:rPr lang="en-US" sz="2400" dirty="0" smtClean="0">
                <a:latin typeface="Helvetica" pitchFamily="-112" charset="0"/>
              </a:rPr>
              <a:t>Examine how to use DB and queries in programs</a:t>
            </a:r>
          </a:p>
          <a:p>
            <a:endParaRPr lang="en-US" sz="2400" dirty="0" smtClean="0">
              <a:latin typeface="Helvetica" pitchFamily="-112"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1461221"/>
            <a:ext cx="3810000" cy="3686175"/>
          </a:xfrm>
          <a:prstGeom prst="rect">
            <a:avLst/>
          </a:prstGeom>
        </p:spPr>
      </p:pic>
    </p:spTree>
    <p:extLst>
      <p:ext uri="{BB962C8B-B14F-4D97-AF65-F5344CB8AC3E}">
        <p14:creationId xmlns:p14="http://schemas.microsoft.com/office/powerpoint/2010/main" val="36347142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535"/>
            <a:ext cx="9144000" cy="792162"/>
          </a:xfrm>
        </p:spPr>
        <p:txBody>
          <a:bodyPr/>
          <a:lstStyle/>
          <a:p>
            <a:r>
              <a:rPr lang="en-US" dirty="0" smtClean="0"/>
              <a:t>Sorting and Removing Duplicates</a:t>
            </a:r>
            <a:endParaRPr lang="en-US" dirty="0"/>
          </a:p>
        </p:txBody>
      </p:sp>
      <p:sp>
        <p:nvSpPr>
          <p:cNvPr id="4" name="Content Placeholder 2"/>
          <p:cNvSpPr>
            <a:spLocks noGrp="1"/>
          </p:cNvSpPr>
          <p:nvPr>
            <p:ph idx="1"/>
          </p:nvPr>
        </p:nvSpPr>
        <p:spPr/>
        <p:txBody>
          <a:bodyPr/>
          <a:lstStyle/>
          <a:p>
            <a:pPr marL="0" indent="0">
              <a:buNone/>
            </a:pPr>
            <a:r>
              <a:rPr lang="en-US" b="1" dirty="0" smtClean="0"/>
              <a:t>SELECT</a:t>
            </a:r>
            <a:r>
              <a:rPr lang="en-US" dirty="0" smtClean="0"/>
              <a:t> </a:t>
            </a:r>
            <a:r>
              <a:rPr lang="en-US" b="1" dirty="0" smtClean="0"/>
              <a:t>DISTINCT</a:t>
            </a:r>
            <a:r>
              <a:rPr lang="en-US" dirty="0" smtClean="0"/>
              <a:t> </a:t>
            </a:r>
            <a:r>
              <a:rPr lang="en-US" i="1" dirty="0" smtClean="0"/>
              <a:t>variables </a:t>
            </a:r>
            <a:r>
              <a:rPr lang="en-US" b="1" dirty="0" smtClean="0"/>
              <a:t>FROM</a:t>
            </a:r>
            <a:r>
              <a:rPr lang="en-US" dirty="0" smtClean="0"/>
              <a:t> </a:t>
            </a:r>
            <a:r>
              <a:rPr lang="en-US" i="1" dirty="0" smtClean="0"/>
              <a:t>table</a:t>
            </a:r>
            <a:r>
              <a:rPr lang="en-US" dirty="0" smtClean="0"/>
              <a:t> ;</a:t>
            </a:r>
          </a:p>
          <a:p>
            <a:pPr marL="0" indent="0">
              <a:buNone/>
            </a:pPr>
            <a:r>
              <a:rPr lang="en-US" dirty="0"/>
              <a:t>	</a:t>
            </a:r>
            <a:r>
              <a:rPr lang="en-US" dirty="0" smtClean="0"/>
              <a:t>	</a:t>
            </a:r>
          </a:p>
          <a:p>
            <a:pPr marL="0" indent="0">
              <a:buNone/>
            </a:pPr>
            <a:r>
              <a:rPr lang="en-US" dirty="0"/>
              <a:t>Display the names of </a:t>
            </a:r>
            <a:r>
              <a:rPr lang="en-US" dirty="0" smtClean="0"/>
              <a:t>unique publishers from the Works table.</a:t>
            </a:r>
            <a:endParaRPr lang="en-US" dirty="0"/>
          </a:p>
          <a:p>
            <a:pPr marL="0" indent="0">
              <a:buNone/>
            </a:pPr>
            <a:r>
              <a:rPr lang="en-US" b="1" dirty="0"/>
              <a:t>SELECT</a:t>
            </a:r>
            <a:r>
              <a:rPr lang="en-US" dirty="0"/>
              <a:t> </a:t>
            </a:r>
            <a:r>
              <a:rPr lang="en-US" b="1" dirty="0"/>
              <a:t>DISTINCT</a:t>
            </a:r>
            <a:r>
              <a:rPr lang="en-US" dirty="0"/>
              <a:t> Publisher </a:t>
            </a:r>
            <a:r>
              <a:rPr lang="en-US" b="1" dirty="0" smtClean="0"/>
              <a:t>FROM</a:t>
            </a:r>
            <a:r>
              <a:rPr lang="en-US" dirty="0" smtClean="0"/>
              <a:t> Works;</a:t>
            </a:r>
          </a:p>
          <a:p>
            <a:pPr marL="0" indent="0">
              <a:buNone/>
            </a:pPr>
            <a:endParaRPr lang="en-US" sz="2400" dirty="0"/>
          </a:p>
          <a:p>
            <a:pPr marL="0" indent="0">
              <a:buNone/>
            </a:pPr>
            <a:r>
              <a:rPr lang="en-US" b="1" dirty="0"/>
              <a:t>SELECT</a:t>
            </a:r>
            <a:r>
              <a:rPr lang="en-US" dirty="0"/>
              <a:t> </a:t>
            </a:r>
            <a:r>
              <a:rPr lang="en-US" b="1" dirty="0"/>
              <a:t>DISTINCT</a:t>
            </a:r>
            <a:r>
              <a:rPr lang="en-US" dirty="0"/>
              <a:t> Place, Publisher </a:t>
            </a:r>
            <a:r>
              <a:rPr lang="en-US" b="1" dirty="0"/>
              <a:t>FROM</a:t>
            </a:r>
            <a:r>
              <a:rPr lang="en-US" dirty="0"/>
              <a:t> Works</a:t>
            </a:r>
            <a:r>
              <a:rPr lang="en-US" dirty="0" smtClean="0"/>
              <a:t>;</a:t>
            </a:r>
          </a:p>
          <a:p>
            <a:pPr marL="0" indent="0">
              <a:buNone/>
            </a:pPr>
            <a:r>
              <a:rPr lang="en-US" sz="2400" dirty="0" smtClean="0"/>
              <a:t>		More than one field, distinct </a:t>
            </a:r>
            <a:r>
              <a:rPr lang="en-US" sz="2400" dirty="0"/>
              <a:t>pairs of values are returned</a:t>
            </a:r>
          </a:p>
        </p:txBody>
      </p:sp>
    </p:spTree>
    <p:extLst>
      <p:ext uri="{BB962C8B-B14F-4D97-AF65-F5344CB8AC3E}">
        <p14:creationId xmlns:p14="http://schemas.microsoft.com/office/powerpoint/2010/main" val="25179668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60534"/>
            <a:ext cx="9144000" cy="792162"/>
          </a:xfrm>
        </p:spPr>
        <p:txBody>
          <a:bodyPr/>
          <a:lstStyle/>
          <a:p>
            <a:r>
              <a:rPr lang="en-US" dirty="0" smtClean="0"/>
              <a:t>Sorting and Removing Duplicates</a:t>
            </a:r>
            <a:endParaRPr lang="en-US" dirty="0"/>
          </a:p>
        </p:txBody>
      </p:sp>
      <p:sp>
        <p:nvSpPr>
          <p:cNvPr id="3" name="Content Placeholder 2"/>
          <p:cNvSpPr>
            <a:spLocks noGrp="1"/>
          </p:cNvSpPr>
          <p:nvPr>
            <p:ph idx="1"/>
          </p:nvPr>
        </p:nvSpPr>
        <p:spPr>
          <a:xfrm>
            <a:off x="457200" y="1199525"/>
            <a:ext cx="8334022" cy="4741251"/>
          </a:xfrm>
        </p:spPr>
        <p:txBody>
          <a:bodyPr>
            <a:normAutofit fontScale="92500" lnSpcReduction="10000"/>
          </a:bodyPr>
          <a:lstStyle/>
          <a:p>
            <a:pPr marL="0" indent="0">
              <a:buNone/>
            </a:pPr>
            <a:r>
              <a:rPr lang="en-US" dirty="0" smtClean="0"/>
              <a:t>Exercise:</a:t>
            </a:r>
          </a:p>
          <a:p>
            <a:pPr marL="0" indent="0">
              <a:buNone/>
            </a:pPr>
            <a:endParaRPr lang="en-US" sz="1400" dirty="0"/>
          </a:p>
          <a:p>
            <a:pPr marL="514350" indent="-514350">
              <a:buFont typeface="+mj-lt"/>
              <a:buAutoNum type="arabicPeriod"/>
            </a:pPr>
            <a:r>
              <a:rPr lang="en-US" sz="3000" dirty="0"/>
              <a:t>Write a query that displays all the distinct years in which items were purchased for the library. </a:t>
            </a:r>
            <a:r>
              <a:rPr lang="en-US" sz="3000" i="1" dirty="0"/>
              <a:t>Hint, look at the </a:t>
            </a:r>
            <a:r>
              <a:rPr lang="en-US" sz="3000" i="1" u="sng" dirty="0" smtClean="0"/>
              <a:t>Acquired</a:t>
            </a:r>
            <a:r>
              <a:rPr lang="en-US" sz="3000" i="1" dirty="0" smtClean="0"/>
              <a:t> </a:t>
            </a:r>
            <a:r>
              <a:rPr lang="en-US" sz="3000" i="1" dirty="0"/>
              <a:t>column in the </a:t>
            </a:r>
            <a:r>
              <a:rPr lang="en-US" sz="3000" i="1" u="sng" dirty="0"/>
              <a:t>Items</a:t>
            </a:r>
            <a:r>
              <a:rPr lang="en-US" sz="3000" i="1" dirty="0"/>
              <a:t> </a:t>
            </a:r>
            <a:r>
              <a:rPr lang="en-US" sz="3000" i="1" dirty="0" smtClean="0"/>
              <a:t>table.</a:t>
            </a:r>
          </a:p>
          <a:p>
            <a:pPr marL="400050" lvl="1" indent="0">
              <a:buNone/>
            </a:pPr>
            <a:r>
              <a:rPr lang="en-US" b="1" dirty="0" smtClean="0"/>
              <a:t>	</a:t>
            </a:r>
            <a:r>
              <a:rPr lang="en-US" b="1" dirty="0"/>
              <a:t>	SELECT DISTINCT </a:t>
            </a:r>
            <a:r>
              <a:rPr lang="en-US" dirty="0"/>
              <a:t>Acquired</a:t>
            </a:r>
            <a:r>
              <a:rPr lang="en-US" b="1" dirty="0"/>
              <a:t> FROM </a:t>
            </a:r>
            <a:r>
              <a:rPr lang="en-US" dirty="0" smtClean="0"/>
              <a:t>Items;</a:t>
            </a:r>
          </a:p>
          <a:p>
            <a:pPr marL="514350" indent="-514350">
              <a:buFont typeface="+mj-lt"/>
              <a:buAutoNum type="arabicPeriod"/>
            </a:pPr>
            <a:endParaRPr lang="en-US" sz="1200" dirty="0" smtClean="0"/>
          </a:p>
          <a:p>
            <a:pPr marL="514350" indent="-514350">
              <a:buFont typeface="+mj-lt"/>
              <a:buAutoNum type="arabicPeriod"/>
            </a:pPr>
            <a:r>
              <a:rPr lang="en-US" sz="3000" dirty="0" smtClean="0"/>
              <a:t>Write a query that selects </a:t>
            </a:r>
            <a:r>
              <a:rPr lang="en-US" sz="3000" i="1" dirty="0" smtClean="0"/>
              <a:t>Title, Date, Publisher </a:t>
            </a:r>
            <a:r>
              <a:rPr lang="en-US" sz="3000" dirty="0" smtClean="0"/>
              <a:t>from the </a:t>
            </a:r>
            <a:r>
              <a:rPr lang="en-US" sz="3000" i="1" dirty="0" smtClean="0"/>
              <a:t>Works </a:t>
            </a:r>
            <a:r>
              <a:rPr lang="en-US" sz="3000" dirty="0" smtClean="0"/>
              <a:t>table and sorts the Date in descending order, then sorts </a:t>
            </a:r>
            <a:r>
              <a:rPr lang="en-US" sz="3000" dirty="0"/>
              <a:t>the publisher ascending .</a:t>
            </a:r>
            <a:endParaRPr lang="en-US" sz="3000" dirty="0" smtClean="0"/>
          </a:p>
          <a:p>
            <a:pPr marL="400050" lvl="1" indent="0">
              <a:buNone/>
            </a:pPr>
            <a:r>
              <a:rPr lang="en-US" dirty="0" smtClean="0"/>
              <a:t>		</a:t>
            </a:r>
            <a:r>
              <a:rPr lang="en-US" b="1" dirty="0"/>
              <a:t>SELECT </a:t>
            </a:r>
            <a:r>
              <a:rPr lang="en-US" dirty="0"/>
              <a:t>Title, Date, Publisher </a:t>
            </a:r>
            <a:r>
              <a:rPr lang="en-US" b="1" dirty="0"/>
              <a:t>FROM </a:t>
            </a:r>
            <a:r>
              <a:rPr lang="en-US" dirty="0"/>
              <a:t>Works</a:t>
            </a:r>
            <a:r>
              <a:rPr lang="en-US" b="1" dirty="0"/>
              <a:t> </a:t>
            </a:r>
            <a:endParaRPr lang="en-US" b="1" dirty="0" smtClean="0"/>
          </a:p>
          <a:p>
            <a:pPr marL="400050" lvl="1" indent="0">
              <a:buNone/>
            </a:pPr>
            <a:r>
              <a:rPr lang="en-US" b="1" dirty="0"/>
              <a:t>	</a:t>
            </a:r>
            <a:r>
              <a:rPr lang="en-US" b="1" dirty="0" smtClean="0"/>
              <a:t>		ORDER </a:t>
            </a:r>
            <a:r>
              <a:rPr lang="en-US" b="1" dirty="0"/>
              <a:t>BY </a:t>
            </a:r>
            <a:r>
              <a:rPr lang="en-US" dirty="0"/>
              <a:t>Date</a:t>
            </a:r>
            <a:r>
              <a:rPr lang="en-US" b="1" dirty="0"/>
              <a:t> DESC, </a:t>
            </a:r>
            <a:r>
              <a:rPr lang="en-US" dirty="0"/>
              <a:t>Publisher</a:t>
            </a:r>
            <a:r>
              <a:rPr lang="en-US" b="1" dirty="0"/>
              <a:t> ASC;</a:t>
            </a:r>
            <a:endParaRPr lang="en-US" dirty="0"/>
          </a:p>
        </p:txBody>
      </p:sp>
    </p:spTree>
    <p:extLst>
      <p:ext uri="{BB962C8B-B14F-4D97-AF65-F5344CB8AC3E}">
        <p14:creationId xmlns:p14="http://schemas.microsoft.com/office/powerpoint/2010/main" val="770180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a:t>
            </a:r>
            <a:endParaRPr lang="en-US" dirty="0"/>
          </a:p>
        </p:txBody>
      </p:sp>
      <p:sp>
        <p:nvSpPr>
          <p:cNvPr id="4" name="Content Placeholder 2"/>
          <p:cNvSpPr>
            <a:spLocks noGrp="1"/>
          </p:cNvSpPr>
          <p:nvPr>
            <p:ph idx="1"/>
          </p:nvPr>
        </p:nvSpPr>
        <p:spPr>
          <a:xfrm>
            <a:off x="358422" y="1444978"/>
            <a:ext cx="8785578" cy="4525963"/>
          </a:xfrm>
        </p:spPr>
        <p:txBody>
          <a:bodyPr>
            <a:normAutofit fontScale="92500" lnSpcReduction="20000"/>
          </a:bodyPr>
          <a:lstStyle/>
          <a:p>
            <a:pPr marL="0" indent="0">
              <a:buNone/>
            </a:pPr>
            <a:r>
              <a:rPr lang="en-US" b="1" dirty="0" smtClean="0"/>
              <a:t>SELECT</a:t>
            </a:r>
            <a:r>
              <a:rPr lang="en-US" dirty="0" smtClean="0"/>
              <a:t> </a:t>
            </a:r>
            <a:r>
              <a:rPr lang="en-US" i="1" dirty="0" smtClean="0"/>
              <a:t>variables </a:t>
            </a:r>
            <a:r>
              <a:rPr lang="en-US" b="1" dirty="0" smtClean="0"/>
              <a:t>FROM</a:t>
            </a:r>
            <a:r>
              <a:rPr lang="en-US" dirty="0" smtClean="0"/>
              <a:t> </a:t>
            </a:r>
            <a:r>
              <a:rPr lang="en-US" i="1" dirty="0" smtClean="0"/>
              <a:t>table</a:t>
            </a:r>
            <a:r>
              <a:rPr lang="en-US" dirty="0" smtClean="0"/>
              <a:t> ;</a:t>
            </a:r>
          </a:p>
          <a:p>
            <a:pPr marL="0" indent="0">
              <a:buNone/>
            </a:pPr>
            <a:r>
              <a:rPr lang="en-US" dirty="0" smtClean="0"/>
              <a:t>	</a:t>
            </a:r>
            <a:r>
              <a:rPr lang="en-US" b="1" dirty="0" smtClean="0"/>
              <a:t>WHERE</a:t>
            </a:r>
            <a:r>
              <a:rPr lang="en-US" dirty="0" smtClean="0"/>
              <a:t>  </a:t>
            </a:r>
            <a:r>
              <a:rPr lang="en-US" i="1" dirty="0" smtClean="0"/>
              <a:t>variable</a:t>
            </a:r>
            <a:r>
              <a:rPr lang="en-US" dirty="0" smtClean="0"/>
              <a:t>  </a:t>
            </a:r>
            <a:r>
              <a:rPr lang="en-US" i="1" dirty="0" smtClean="0"/>
              <a:t>condition  </a:t>
            </a:r>
            <a:r>
              <a:rPr lang="en-US" dirty="0" smtClean="0"/>
              <a:t>Value  </a:t>
            </a:r>
          </a:p>
          <a:p>
            <a:pPr marL="0" indent="0">
              <a:buNone/>
            </a:pPr>
            <a:endParaRPr lang="en-US" sz="2100" dirty="0" smtClean="0"/>
          </a:p>
          <a:p>
            <a:pPr marL="0" indent="0">
              <a:buNone/>
            </a:pPr>
            <a:r>
              <a:rPr lang="en-US" dirty="0" smtClean="0"/>
              <a:t>	or  </a:t>
            </a:r>
            <a:r>
              <a:rPr lang="en-US" b="1" dirty="0" smtClean="0"/>
              <a:t>WHERE</a:t>
            </a:r>
            <a:r>
              <a:rPr lang="en-US" dirty="0" smtClean="0"/>
              <a:t> </a:t>
            </a:r>
            <a:r>
              <a:rPr lang="en-US" i="1" dirty="0"/>
              <a:t>variable</a:t>
            </a:r>
            <a:r>
              <a:rPr lang="en-US" dirty="0"/>
              <a:t> </a:t>
            </a:r>
            <a:r>
              <a:rPr lang="en-US" b="1" dirty="0" smtClean="0"/>
              <a:t>IN</a:t>
            </a:r>
            <a:r>
              <a:rPr lang="en-US" dirty="0" smtClean="0"/>
              <a:t> (</a:t>
            </a:r>
            <a:r>
              <a:rPr lang="en-US" dirty="0"/>
              <a:t>"</a:t>
            </a:r>
            <a:r>
              <a:rPr lang="en-US" dirty="0" smtClean="0"/>
              <a:t>value1</a:t>
            </a:r>
            <a:r>
              <a:rPr lang="en-US" dirty="0"/>
              <a:t>"</a:t>
            </a:r>
            <a:r>
              <a:rPr lang="en-US" dirty="0" smtClean="0"/>
              <a:t>,</a:t>
            </a:r>
            <a:r>
              <a:rPr lang="en-US" dirty="0"/>
              <a:t> "</a:t>
            </a:r>
            <a:r>
              <a:rPr lang="en-US" dirty="0" smtClean="0"/>
              <a:t>value2</a:t>
            </a:r>
            <a:r>
              <a:rPr lang="en-US" dirty="0"/>
              <a:t>"</a:t>
            </a:r>
            <a:r>
              <a:rPr lang="en-US" dirty="0" smtClean="0"/>
              <a:t>)</a:t>
            </a:r>
            <a:endParaRPr lang="en-US" dirty="0"/>
          </a:p>
          <a:p>
            <a:pPr marL="0" indent="0">
              <a:buNone/>
            </a:pPr>
            <a:endParaRPr lang="en-US" dirty="0" smtClean="0"/>
          </a:p>
          <a:p>
            <a:pPr marL="0" indent="0">
              <a:buNone/>
            </a:pPr>
            <a:r>
              <a:rPr lang="en-US" i="1" dirty="0" smtClean="0"/>
              <a:t>Condition is:    </a:t>
            </a:r>
            <a:r>
              <a:rPr lang="en-US" dirty="0" smtClean="0"/>
              <a:t>=</a:t>
            </a:r>
            <a:r>
              <a:rPr lang="en-US" dirty="0"/>
              <a:t>, &gt;=, &lt;=, &gt;, &lt;</a:t>
            </a:r>
            <a:r>
              <a:rPr lang="en-US" dirty="0" smtClean="0"/>
              <a:t>, !=  </a:t>
            </a:r>
          </a:p>
          <a:p>
            <a:pPr marL="0" indent="0">
              <a:buNone/>
            </a:pPr>
            <a:r>
              <a:rPr lang="en-US" dirty="0" smtClean="0"/>
              <a:t>           </a:t>
            </a:r>
            <a:endParaRPr lang="en-US" sz="1400" dirty="0" smtClean="0"/>
          </a:p>
          <a:p>
            <a:pPr marL="0" indent="0">
              <a:buNone/>
            </a:pPr>
            <a:r>
              <a:rPr lang="en-US" dirty="0" smtClean="0"/>
              <a:t>Display the books with publisher of Wiley</a:t>
            </a:r>
          </a:p>
          <a:p>
            <a:pPr marL="0" indent="0">
              <a:buNone/>
            </a:pPr>
            <a:r>
              <a:rPr lang="en-US" dirty="0" smtClean="0"/>
              <a:t>	</a:t>
            </a:r>
            <a:r>
              <a:rPr lang="en-US" b="1" dirty="0" smtClean="0"/>
              <a:t>SELECT </a:t>
            </a:r>
            <a:r>
              <a:rPr lang="en-US" dirty="0" smtClean="0"/>
              <a:t>Title</a:t>
            </a:r>
            <a:r>
              <a:rPr lang="en-US" dirty="0"/>
              <a:t>, Publisher </a:t>
            </a:r>
            <a:r>
              <a:rPr lang="en-US" b="1" dirty="0"/>
              <a:t>FROM</a:t>
            </a:r>
            <a:r>
              <a:rPr lang="en-US" dirty="0"/>
              <a:t> Works</a:t>
            </a:r>
          </a:p>
          <a:p>
            <a:pPr marL="0" indent="0">
              <a:buNone/>
            </a:pPr>
            <a:r>
              <a:rPr lang="en-US" dirty="0"/>
              <a:t>    </a:t>
            </a:r>
            <a:r>
              <a:rPr lang="en-US" dirty="0" smtClean="0"/>
              <a:t>		</a:t>
            </a:r>
            <a:r>
              <a:rPr lang="en-US" b="1" dirty="0" smtClean="0"/>
              <a:t>WHERE</a:t>
            </a:r>
            <a:r>
              <a:rPr lang="en-US" dirty="0" smtClean="0"/>
              <a:t> </a:t>
            </a:r>
            <a:r>
              <a:rPr lang="en-US" dirty="0"/>
              <a:t>Publisher = "Wiley";</a:t>
            </a:r>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Filtering</a:t>
            </a:r>
            <a:endParaRPr lang="en-US" dirty="0"/>
          </a:p>
        </p:txBody>
      </p:sp>
      <p:sp>
        <p:nvSpPr>
          <p:cNvPr id="4" name="Content Placeholder 2"/>
          <p:cNvSpPr>
            <a:spLocks noGrp="1"/>
          </p:cNvSpPr>
          <p:nvPr>
            <p:ph idx="1"/>
          </p:nvPr>
        </p:nvSpPr>
        <p:spPr>
          <a:xfrm>
            <a:off x="203199" y="1190977"/>
            <a:ext cx="8827911" cy="4820356"/>
          </a:xfrm>
        </p:spPr>
        <p:txBody>
          <a:bodyPr>
            <a:normAutofit fontScale="92500" lnSpcReduction="10000"/>
          </a:bodyPr>
          <a:lstStyle/>
          <a:p>
            <a:pPr marL="0" indent="0">
              <a:buNone/>
            </a:pPr>
            <a:r>
              <a:rPr lang="en-US" dirty="0" smtClean="0"/>
              <a:t>Combining criteria:</a:t>
            </a:r>
          </a:p>
          <a:p>
            <a:pPr marL="0" indent="0">
              <a:buNone/>
            </a:pPr>
            <a:r>
              <a:rPr lang="en-US" dirty="0" smtClean="0"/>
              <a:t>Can </a:t>
            </a:r>
            <a:r>
              <a:rPr lang="en-US" dirty="0"/>
              <a:t>add more conditions by adding:      OR,  AND</a:t>
            </a:r>
            <a:r>
              <a:rPr lang="en-US" dirty="0" smtClean="0"/>
              <a:t>,  </a:t>
            </a:r>
            <a:r>
              <a:rPr lang="en-US" dirty="0"/>
              <a:t>NOT</a:t>
            </a:r>
          </a:p>
          <a:p>
            <a:pPr marL="0" indent="0">
              <a:buNone/>
            </a:pPr>
            <a:endParaRPr lang="en-US" sz="2200" dirty="0" smtClean="0"/>
          </a:p>
          <a:p>
            <a:pPr marL="450850" indent="0">
              <a:buNone/>
            </a:pPr>
            <a:r>
              <a:rPr lang="en-US" sz="3000" dirty="0"/>
              <a:t>	</a:t>
            </a:r>
            <a:r>
              <a:rPr lang="en-US" sz="3000" dirty="0" smtClean="0"/>
              <a:t>Display </a:t>
            </a:r>
            <a:r>
              <a:rPr lang="en-US" sz="3000" dirty="0"/>
              <a:t>only titles that have been published by Wiley </a:t>
            </a:r>
            <a:r>
              <a:rPr lang="en-US" sz="3000" dirty="0" smtClean="0"/>
              <a:t>OR O’Reilly in </a:t>
            </a:r>
            <a:r>
              <a:rPr lang="en-US" sz="3000" dirty="0"/>
              <a:t>2011 or later</a:t>
            </a:r>
            <a:r>
              <a:rPr lang="en-US" sz="3000" dirty="0" smtClean="0"/>
              <a:t>:</a:t>
            </a:r>
          </a:p>
          <a:p>
            <a:pPr marL="450850" indent="0">
              <a:buNone/>
            </a:pPr>
            <a:endParaRPr lang="en-US" sz="1000" dirty="0"/>
          </a:p>
          <a:p>
            <a:pPr marL="450850" indent="-450850">
              <a:buNone/>
            </a:pPr>
            <a:r>
              <a:rPr lang="en-US" sz="3000" dirty="0" smtClean="0"/>
              <a:t>	</a:t>
            </a:r>
            <a:r>
              <a:rPr lang="en-US" sz="3000" b="1" dirty="0" smtClean="0"/>
              <a:t>SELECT</a:t>
            </a:r>
            <a:r>
              <a:rPr lang="en-US" sz="3000" dirty="0" smtClean="0"/>
              <a:t> Title </a:t>
            </a:r>
            <a:r>
              <a:rPr lang="en-US" sz="3000" b="1" dirty="0"/>
              <a:t>FROM</a:t>
            </a:r>
            <a:r>
              <a:rPr lang="en-US" sz="3000" dirty="0"/>
              <a:t> Works </a:t>
            </a:r>
            <a:endParaRPr lang="en-US" sz="3000" dirty="0" smtClean="0"/>
          </a:p>
          <a:p>
            <a:pPr marL="917575" indent="-917575">
              <a:spcBef>
                <a:spcPts val="0"/>
              </a:spcBef>
              <a:buNone/>
            </a:pPr>
            <a:r>
              <a:rPr lang="en-US" sz="3000" b="1" dirty="0"/>
              <a:t>	</a:t>
            </a:r>
            <a:r>
              <a:rPr lang="en-US" sz="3000" b="1" dirty="0" smtClean="0"/>
              <a:t>WHERE</a:t>
            </a:r>
            <a:r>
              <a:rPr lang="en-US" sz="3000" dirty="0" smtClean="0"/>
              <a:t> 	(</a:t>
            </a:r>
            <a:r>
              <a:rPr lang="en-US" sz="3000" dirty="0"/>
              <a:t>Publisher</a:t>
            </a:r>
            <a:r>
              <a:rPr lang="en-US" sz="3000" dirty="0" smtClean="0"/>
              <a:t>=</a:t>
            </a:r>
            <a:r>
              <a:rPr lang="en-US" sz="2800" dirty="0"/>
              <a:t>"</a:t>
            </a:r>
            <a:r>
              <a:rPr lang="en-US" sz="3000" dirty="0" smtClean="0"/>
              <a:t>Wiley</a:t>
            </a:r>
            <a:r>
              <a:rPr lang="en-US" sz="2800" dirty="0"/>
              <a:t>"</a:t>
            </a:r>
            <a:r>
              <a:rPr lang="en-US" sz="3000" dirty="0" smtClean="0"/>
              <a:t>) </a:t>
            </a:r>
            <a:r>
              <a:rPr lang="en-US" sz="3000" b="1" dirty="0"/>
              <a:t>AND</a:t>
            </a:r>
            <a:r>
              <a:rPr lang="en-US" sz="3000" dirty="0"/>
              <a:t> (Date&gt;</a:t>
            </a:r>
            <a:r>
              <a:rPr lang="en-US" sz="3000" dirty="0" smtClean="0"/>
              <a:t>=2011)</a:t>
            </a:r>
            <a:r>
              <a:rPr lang="en-US" sz="3000" dirty="0"/>
              <a:t>; </a:t>
            </a:r>
            <a:endParaRPr lang="en-US" sz="3000" dirty="0" smtClean="0"/>
          </a:p>
          <a:p>
            <a:pPr marL="917575" indent="-917575">
              <a:buNone/>
            </a:pPr>
            <a:endParaRPr lang="en-US" sz="1000" dirty="0"/>
          </a:p>
          <a:p>
            <a:pPr marL="395288" indent="-395288">
              <a:buNone/>
            </a:pPr>
            <a:r>
              <a:rPr lang="en-US" sz="3000" dirty="0" smtClean="0"/>
              <a:t>		</a:t>
            </a:r>
            <a:r>
              <a:rPr lang="en-US" sz="3000" b="1" dirty="0" smtClean="0"/>
              <a:t>SELECT</a:t>
            </a:r>
            <a:r>
              <a:rPr lang="en-US" sz="3000" dirty="0" smtClean="0"/>
              <a:t> Title </a:t>
            </a:r>
            <a:r>
              <a:rPr lang="en-US" sz="3000" b="1" dirty="0"/>
              <a:t>FROM</a:t>
            </a:r>
            <a:r>
              <a:rPr lang="en-US" sz="3000" dirty="0"/>
              <a:t> Works </a:t>
            </a:r>
            <a:endParaRPr lang="en-US" sz="3000" dirty="0" smtClean="0"/>
          </a:p>
          <a:p>
            <a:pPr marL="860425" indent="-465138">
              <a:spcBef>
                <a:spcPts val="0"/>
              </a:spcBef>
              <a:buNone/>
            </a:pPr>
            <a:r>
              <a:rPr lang="en-US" sz="3000" b="1" dirty="0" smtClean="0"/>
              <a:t>		WHERE</a:t>
            </a:r>
            <a:r>
              <a:rPr lang="en-US" sz="3000" dirty="0" smtClean="0"/>
              <a:t> (Publisher=</a:t>
            </a:r>
            <a:r>
              <a:rPr lang="en-US" sz="2800" dirty="0"/>
              <a:t>"</a:t>
            </a:r>
            <a:r>
              <a:rPr lang="en-US" sz="3000" dirty="0" smtClean="0"/>
              <a:t>Wiley</a:t>
            </a:r>
            <a:r>
              <a:rPr lang="en-US" sz="2800" dirty="0"/>
              <a:t>"</a:t>
            </a:r>
            <a:r>
              <a:rPr lang="en-US" sz="3000" dirty="0" smtClean="0"/>
              <a:t> OR Publisher=</a:t>
            </a:r>
            <a:r>
              <a:rPr lang="en-US" sz="2800" dirty="0"/>
              <a:t>"</a:t>
            </a:r>
            <a:r>
              <a:rPr lang="en-US" sz="3000" dirty="0" smtClean="0"/>
              <a:t>O’Reilly</a:t>
            </a:r>
            <a:r>
              <a:rPr lang="en-US" sz="2800" dirty="0"/>
              <a:t>"</a:t>
            </a:r>
            <a:r>
              <a:rPr lang="en-US" sz="3000" dirty="0" smtClean="0"/>
              <a:t>) </a:t>
            </a:r>
            <a:r>
              <a:rPr lang="en-US" sz="3000" b="1" dirty="0" smtClean="0"/>
              <a:t>AND </a:t>
            </a:r>
            <a:r>
              <a:rPr lang="en-US" sz="3000" dirty="0" smtClean="0"/>
              <a:t>Date&gt;=2011;</a:t>
            </a:r>
          </a:p>
          <a:p>
            <a:pPr marL="0" indent="0">
              <a:buNone/>
            </a:pPr>
            <a:endParaRPr lang="en-US" dirty="0"/>
          </a:p>
        </p:txBody>
      </p:sp>
      <p:sp>
        <p:nvSpPr>
          <p:cNvPr id="3" name="Rectangle 2"/>
          <p:cNvSpPr/>
          <p:nvPr/>
        </p:nvSpPr>
        <p:spPr>
          <a:xfrm>
            <a:off x="457200" y="2961376"/>
            <a:ext cx="1905000" cy="5362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23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9" end="9"/>
                                            </p:txEl>
                                          </p:spTgt>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3637"/>
            <a:ext cx="8334022" cy="4741251"/>
          </a:xfrm>
        </p:spPr>
        <p:txBody>
          <a:bodyPr>
            <a:normAutofit/>
          </a:bodyPr>
          <a:lstStyle/>
          <a:p>
            <a:pPr marL="0" indent="0">
              <a:buNone/>
            </a:pPr>
            <a:r>
              <a:rPr lang="en-US" dirty="0" smtClean="0"/>
              <a:t>Exercise:</a:t>
            </a:r>
          </a:p>
          <a:p>
            <a:pPr marL="0" indent="0">
              <a:buNone/>
            </a:pPr>
            <a:endParaRPr lang="en-US" sz="800" dirty="0"/>
          </a:p>
          <a:p>
            <a:pPr marL="514350" indent="-514350">
              <a:buFont typeface="+mj-lt"/>
              <a:buAutoNum type="arabicPeriod"/>
            </a:pPr>
            <a:r>
              <a:rPr lang="en-US" sz="2800" dirty="0"/>
              <a:t>The library wants to weed its collection and you need to review all books published after 2004 (earlier books have already been reviewed) but before 2010. Write a query that selects the titles that need to be </a:t>
            </a:r>
            <a:r>
              <a:rPr lang="en-US" sz="2800" dirty="0" smtClean="0"/>
              <a:t>reviewed.</a:t>
            </a:r>
          </a:p>
          <a:p>
            <a:pPr marL="514350" indent="-514350">
              <a:buFont typeface="+mj-lt"/>
              <a:buAutoNum type="arabicPeriod"/>
            </a:pPr>
            <a:endParaRPr lang="en-US" sz="1200" dirty="0" smtClean="0"/>
          </a:p>
          <a:p>
            <a:pPr marL="1257300" lvl="3" indent="0">
              <a:buNone/>
            </a:pPr>
            <a:r>
              <a:rPr lang="en-US" sz="2400" b="1" dirty="0"/>
              <a:t>SELECT</a:t>
            </a:r>
            <a:r>
              <a:rPr lang="en-US" sz="2400" dirty="0"/>
              <a:t> Title, Date </a:t>
            </a:r>
            <a:r>
              <a:rPr lang="en-US" sz="2400" b="1" dirty="0"/>
              <a:t>FROM</a:t>
            </a:r>
            <a:r>
              <a:rPr lang="en-US" sz="2400" dirty="0"/>
              <a:t> Works</a:t>
            </a:r>
          </a:p>
          <a:p>
            <a:pPr marL="1257300" lvl="3" indent="0">
              <a:buNone/>
            </a:pPr>
            <a:r>
              <a:rPr lang="en-US" sz="2400" dirty="0" smtClean="0"/>
              <a:t>    </a:t>
            </a:r>
            <a:r>
              <a:rPr lang="en-US" sz="2400" b="1" dirty="0"/>
              <a:t>WHERE</a:t>
            </a:r>
            <a:r>
              <a:rPr lang="en-US" sz="2400" dirty="0"/>
              <a:t> Date &gt; 2004 </a:t>
            </a:r>
            <a:r>
              <a:rPr lang="en-US" sz="2400" b="1" dirty="0"/>
              <a:t>AND</a:t>
            </a:r>
            <a:r>
              <a:rPr lang="en-US" sz="2400" dirty="0"/>
              <a:t> Date </a:t>
            </a:r>
            <a:r>
              <a:rPr lang="en-US" sz="2400" dirty="0" smtClean="0"/>
              <a:t>&lt; 2010</a:t>
            </a:r>
            <a:endParaRPr lang="en-US" sz="2400" dirty="0"/>
          </a:p>
          <a:p>
            <a:pPr marL="1257300" lvl="3" indent="0">
              <a:buNone/>
            </a:pPr>
            <a:r>
              <a:rPr lang="en-US" sz="2400" dirty="0"/>
              <a:t>    </a:t>
            </a:r>
            <a:r>
              <a:rPr lang="en-US" sz="2400" b="1" dirty="0"/>
              <a:t>ORDER BY </a:t>
            </a:r>
            <a:r>
              <a:rPr lang="en-US" sz="2400" dirty="0"/>
              <a:t>Date </a:t>
            </a:r>
            <a:r>
              <a:rPr lang="en-US" sz="2400" b="1" dirty="0" smtClean="0"/>
              <a:t>DESC;</a:t>
            </a:r>
          </a:p>
        </p:txBody>
      </p:sp>
      <p:sp>
        <p:nvSpPr>
          <p:cNvPr id="6" name="Title 1"/>
          <p:cNvSpPr>
            <a:spLocks noGrp="1"/>
          </p:cNvSpPr>
          <p:nvPr>
            <p:ph type="title"/>
          </p:nvPr>
        </p:nvSpPr>
        <p:spPr>
          <a:xfrm>
            <a:off x="457200" y="274638"/>
            <a:ext cx="8229600" cy="792162"/>
          </a:xfrm>
        </p:spPr>
        <p:txBody>
          <a:bodyPr/>
          <a:lstStyle/>
          <a:p>
            <a:r>
              <a:rPr lang="en-US" dirty="0" smtClean="0"/>
              <a:t>Filtering</a:t>
            </a:r>
            <a:endParaRPr lang="en-US" dirty="0"/>
          </a:p>
        </p:txBody>
      </p:sp>
    </p:spTree>
    <p:extLst>
      <p:ext uri="{BB962C8B-B14F-4D97-AF65-F5344CB8AC3E}">
        <p14:creationId xmlns:p14="http://schemas.microsoft.com/office/powerpoint/2010/main" val="3872072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Data</a:t>
            </a:r>
            <a:endParaRPr lang="en-US" dirty="0"/>
          </a:p>
        </p:txBody>
      </p:sp>
      <p:sp>
        <p:nvSpPr>
          <p:cNvPr id="3" name="Content Placeholder 2"/>
          <p:cNvSpPr>
            <a:spLocks noGrp="1"/>
          </p:cNvSpPr>
          <p:nvPr>
            <p:ph idx="1"/>
          </p:nvPr>
        </p:nvSpPr>
        <p:spPr>
          <a:xfrm>
            <a:off x="457200" y="1328034"/>
            <a:ext cx="8229600" cy="4525963"/>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tabLst>
                <a:tab pos="395288" algn="l"/>
              </a:tabLst>
            </a:pPr>
            <a:endParaRPr lang="en-US" dirty="0"/>
          </a:p>
        </p:txBody>
      </p:sp>
      <p:sp>
        <p:nvSpPr>
          <p:cNvPr id="4" name="Content Placeholder 2"/>
          <p:cNvSpPr txBox="1">
            <a:spLocks/>
          </p:cNvSpPr>
          <p:nvPr/>
        </p:nvSpPr>
        <p:spPr>
          <a:xfrm>
            <a:off x="457200" y="1215145"/>
            <a:ext cx="8229600" cy="497963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smtClean="0"/>
              <a:t>Combining variables from multiple tables based on matching “keys”. </a:t>
            </a:r>
          </a:p>
          <a:p>
            <a:pPr marL="450850" indent="0">
              <a:buNone/>
            </a:pPr>
            <a:r>
              <a:rPr lang="en-US" sz="2800" b="1" dirty="0"/>
              <a:t>SELECT</a:t>
            </a:r>
            <a:r>
              <a:rPr lang="en-US" sz="2800" dirty="0"/>
              <a:t> * </a:t>
            </a:r>
            <a:r>
              <a:rPr lang="en-US" sz="2800" b="1" dirty="0"/>
              <a:t>FROM</a:t>
            </a:r>
            <a:r>
              <a:rPr lang="en-US" sz="2800" dirty="0"/>
              <a:t> Items </a:t>
            </a:r>
            <a:endParaRPr lang="en-US" sz="2800" dirty="0" smtClean="0"/>
          </a:p>
          <a:p>
            <a:pPr marL="860425" indent="0">
              <a:buNone/>
            </a:pPr>
            <a:r>
              <a:rPr lang="en-US" sz="2800" dirty="0" smtClean="0"/>
              <a:t>	</a:t>
            </a:r>
            <a:r>
              <a:rPr lang="en-US" sz="2800" b="1" dirty="0" smtClean="0"/>
              <a:t>JOIN </a:t>
            </a:r>
            <a:r>
              <a:rPr lang="en-US" sz="2800" dirty="0" smtClean="0"/>
              <a:t>Works </a:t>
            </a:r>
            <a:r>
              <a:rPr lang="en-US" sz="2800" b="1" dirty="0"/>
              <a:t>ON</a:t>
            </a:r>
            <a:r>
              <a:rPr lang="en-US" sz="2800" dirty="0"/>
              <a:t> </a:t>
            </a:r>
            <a:r>
              <a:rPr lang="en-US" sz="2800" dirty="0" smtClean="0"/>
              <a:t>					Items.Work_ID</a:t>
            </a:r>
            <a:r>
              <a:rPr lang="en-US" sz="2800" dirty="0"/>
              <a:t>=Works.Work_ID;</a:t>
            </a:r>
          </a:p>
          <a:p>
            <a:pPr marL="0" indent="0">
              <a:buFont typeface="Arial"/>
              <a:buNone/>
            </a:pPr>
            <a:r>
              <a:rPr lang="en-US" dirty="0" smtClean="0"/>
              <a:t>Select only barcode, titles and ISBNs</a:t>
            </a:r>
          </a:p>
          <a:p>
            <a:pPr marL="395288" indent="0">
              <a:buNone/>
            </a:pPr>
            <a:r>
              <a:rPr lang="en-US" sz="2800" b="1" dirty="0"/>
              <a:t>SELECT</a:t>
            </a:r>
            <a:r>
              <a:rPr lang="en-US" sz="2800" dirty="0"/>
              <a:t> Items.Barcode, Works.Title, Works.ISBN </a:t>
            </a:r>
            <a:r>
              <a:rPr lang="en-US" sz="2800" b="1" dirty="0"/>
              <a:t>FROM</a:t>
            </a:r>
            <a:r>
              <a:rPr lang="en-US" sz="2800" dirty="0"/>
              <a:t> Items </a:t>
            </a:r>
            <a:endParaRPr lang="en-US" sz="2800" dirty="0" smtClean="0"/>
          </a:p>
          <a:p>
            <a:pPr marL="917575" indent="0">
              <a:buNone/>
            </a:pPr>
            <a:r>
              <a:rPr lang="en-US" sz="2800" b="1" dirty="0" smtClean="0"/>
              <a:t>JOIN</a:t>
            </a:r>
            <a:r>
              <a:rPr lang="en-US" sz="2800" dirty="0" smtClean="0"/>
              <a:t> </a:t>
            </a:r>
            <a:r>
              <a:rPr lang="en-US" sz="2800" dirty="0"/>
              <a:t>Works </a:t>
            </a:r>
            <a:r>
              <a:rPr lang="en-US" sz="2800" b="1" dirty="0"/>
              <a:t>ON</a:t>
            </a:r>
            <a:r>
              <a:rPr lang="en-US" sz="2800" dirty="0"/>
              <a:t> Items.Work_ID=</a:t>
            </a:r>
            <a:r>
              <a:rPr lang="en-US" sz="2800" dirty="0" smtClean="0"/>
              <a:t>Works.Work_ID;</a:t>
            </a:r>
          </a:p>
          <a:p>
            <a:pPr marL="0" indent="0">
              <a:buFont typeface="Arial"/>
              <a:buNone/>
            </a:pPr>
            <a:endParaRPr lang="en-US" dirty="0"/>
          </a:p>
        </p:txBody>
      </p:sp>
    </p:spTree>
    <p:extLst>
      <p:ext uri="{BB962C8B-B14F-4D97-AF65-F5344CB8AC3E}">
        <p14:creationId xmlns:p14="http://schemas.microsoft.com/office/powerpoint/2010/main" val="42321891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Combining Data</a:t>
            </a:r>
            <a:endParaRPr lang="en-US" dirty="0"/>
          </a:p>
        </p:txBody>
      </p:sp>
      <p:sp>
        <p:nvSpPr>
          <p:cNvPr id="3" name="Content Placeholder 2"/>
          <p:cNvSpPr>
            <a:spLocks noGrp="1"/>
          </p:cNvSpPr>
          <p:nvPr>
            <p:ph idx="1"/>
          </p:nvPr>
        </p:nvSpPr>
        <p:spPr>
          <a:xfrm>
            <a:off x="457200" y="1328034"/>
            <a:ext cx="8229600" cy="4525963"/>
          </a:xfrm>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tabLst>
                <a:tab pos="395288" algn="l"/>
              </a:tabLst>
            </a:pPr>
            <a:endParaRPr lang="en-US" dirty="0"/>
          </a:p>
        </p:txBody>
      </p:sp>
      <p:sp>
        <p:nvSpPr>
          <p:cNvPr id="4" name="Content Placeholder 2"/>
          <p:cNvSpPr txBox="1">
            <a:spLocks/>
          </p:cNvSpPr>
          <p:nvPr/>
        </p:nvSpPr>
        <p:spPr>
          <a:xfrm>
            <a:off x="457200" y="1215145"/>
            <a:ext cx="8229600" cy="497963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dirty="0"/>
          </a:p>
        </p:txBody>
      </p:sp>
      <p:sp>
        <p:nvSpPr>
          <p:cNvPr id="5" name="TextBox 4"/>
          <p:cNvSpPr txBox="1"/>
          <p:nvPr/>
        </p:nvSpPr>
        <p:spPr>
          <a:xfrm>
            <a:off x="572648" y="2666052"/>
            <a:ext cx="8229600" cy="2923877"/>
          </a:xfrm>
          <a:prstGeom prst="rect">
            <a:avLst/>
          </a:prstGeom>
          <a:noFill/>
        </p:spPr>
        <p:txBody>
          <a:bodyPr wrap="square" rtlCol="0">
            <a:spAutoFit/>
          </a:bodyPr>
          <a:lstStyle/>
          <a:p>
            <a:r>
              <a:rPr lang="en-US" sz="2600" b="1" dirty="0"/>
              <a:t>SELECT</a:t>
            </a:r>
            <a:r>
              <a:rPr lang="en-US" sz="2600" dirty="0"/>
              <a:t> Works.Title, Works.Date, Works.Edition, Works_Authors.Role, Authors.Family</a:t>
            </a:r>
          </a:p>
          <a:p>
            <a:r>
              <a:rPr lang="en-US" sz="2600" b="1" dirty="0" smtClean="0"/>
              <a:t>FROM</a:t>
            </a:r>
            <a:r>
              <a:rPr lang="en-US" sz="2600" dirty="0" smtClean="0"/>
              <a:t>   </a:t>
            </a:r>
            <a:r>
              <a:rPr lang="en-US" sz="2600" dirty="0"/>
              <a:t>Works </a:t>
            </a:r>
          </a:p>
          <a:p>
            <a:r>
              <a:rPr lang="en-US" sz="2600" b="1" dirty="0" smtClean="0"/>
              <a:t>JOIN</a:t>
            </a:r>
            <a:r>
              <a:rPr lang="en-US" sz="2600" dirty="0" smtClean="0"/>
              <a:t>  </a:t>
            </a:r>
            <a:r>
              <a:rPr lang="en-US" sz="2600" dirty="0"/>
              <a:t>Works_Authors </a:t>
            </a:r>
            <a:r>
              <a:rPr lang="en-US" sz="2600" b="1" dirty="0"/>
              <a:t>ON</a:t>
            </a:r>
            <a:r>
              <a:rPr lang="en-US" sz="2600" dirty="0"/>
              <a:t> Works_Authors.Work_ID=Works.Work_ID </a:t>
            </a:r>
            <a:r>
              <a:rPr lang="en-US" sz="2600" b="1" dirty="0"/>
              <a:t>JOIN</a:t>
            </a:r>
            <a:r>
              <a:rPr lang="en-US" sz="2600" dirty="0"/>
              <a:t> Authors </a:t>
            </a:r>
          </a:p>
          <a:p>
            <a:r>
              <a:rPr lang="en-US" sz="2600" b="1" dirty="0" smtClean="0"/>
              <a:t>ON</a:t>
            </a:r>
            <a:r>
              <a:rPr lang="en-US" sz="2600" dirty="0" smtClean="0"/>
              <a:t>     </a:t>
            </a:r>
            <a:r>
              <a:rPr lang="en-US" sz="2600" dirty="0"/>
              <a:t>Authors.Author_ID=Works_Authors.Author_ID </a:t>
            </a:r>
          </a:p>
          <a:p>
            <a:r>
              <a:rPr lang="en-US" sz="2600" b="1" dirty="0" smtClean="0"/>
              <a:t>WHERE</a:t>
            </a:r>
            <a:r>
              <a:rPr lang="en-US" sz="2600" dirty="0" smtClean="0"/>
              <a:t>  </a:t>
            </a:r>
            <a:r>
              <a:rPr lang="en-US" sz="2600" dirty="0"/>
              <a:t>Authors.Family = "</a:t>
            </a:r>
            <a:r>
              <a:rPr lang="en-US" sz="2600" dirty="0" smtClean="0"/>
              <a:t>Taylor</a:t>
            </a:r>
            <a:r>
              <a:rPr lang="en-US" sz="2800" dirty="0"/>
              <a:t>"</a:t>
            </a:r>
            <a:r>
              <a:rPr lang="en-US" sz="2600" dirty="0" smtClean="0"/>
              <a:t>;</a:t>
            </a:r>
            <a:endParaRPr lang="en-US" sz="2600" dirty="0"/>
          </a:p>
        </p:txBody>
      </p:sp>
      <p:sp>
        <p:nvSpPr>
          <p:cNvPr id="6" name="TextBox 5"/>
          <p:cNvSpPr txBox="1"/>
          <p:nvPr/>
        </p:nvSpPr>
        <p:spPr>
          <a:xfrm>
            <a:off x="346344" y="1443493"/>
            <a:ext cx="8217793" cy="954107"/>
          </a:xfrm>
          <a:prstGeom prst="rect">
            <a:avLst/>
          </a:prstGeom>
          <a:noFill/>
        </p:spPr>
        <p:txBody>
          <a:bodyPr wrap="square" rtlCol="0">
            <a:spAutoFit/>
          </a:bodyPr>
          <a:lstStyle/>
          <a:p>
            <a:r>
              <a:rPr lang="en-US" sz="2800" dirty="0"/>
              <a:t>Write a query that lists all works written </a:t>
            </a:r>
            <a:r>
              <a:rPr lang="en-US" sz="2800" dirty="0" smtClean="0"/>
              <a:t>“Taylor” (i.e., </a:t>
            </a:r>
            <a:r>
              <a:rPr lang="en-US" sz="2800" dirty="0"/>
              <a:t>Family </a:t>
            </a:r>
            <a:r>
              <a:rPr lang="en-US" sz="2800" dirty="0" smtClean="0"/>
              <a:t>name)</a:t>
            </a:r>
            <a:endParaRPr lang="en-US" sz="2800" dirty="0"/>
          </a:p>
        </p:txBody>
      </p:sp>
    </p:spTree>
    <p:extLst>
      <p:ext uri="{BB962C8B-B14F-4D97-AF65-F5344CB8AC3E}">
        <p14:creationId xmlns:p14="http://schemas.microsoft.com/office/powerpoint/2010/main" val="3260282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Closer Look at MySQL</a:t>
            </a:r>
            <a:endParaRPr lang="en-US" dirty="0">
              <a:latin typeface="Helvetica"/>
              <a:cs typeface="Helvetica"/>
            </a:endParaRPr>
          </a:p>
        </p:txBody>
      </p:sp>
      <p:sp>
        <p:nvSpPr>
          <p:cNvPr id="3" name="Content Placeholder 2"/>
          <p:cNvSpPr>
            <a:spLocks noGrp="1"/>
          </p:cNvSpPr>
          <p:nvPr>
            <p:ph idx="1"/>
          </p:nvPr>
        </p:nvSpPr>
        <p:spPr>
          <a:xfrm>
            <a:off x="457200" y="1463340"/>
            <a:ext cx="8229600" cy="4525963"/>
          </a:xfrm>
        </p:spPr>
        <p:txBody>
          <a:bodyPr/>
          <a:lstStyle/>
          <a:p>
            <a:r>
              <a:rPr lang="en-US" dirty="0" smtClean="0"/>
              <a:t>SQLite is locally run, single user</a:t>
            </a:r>
          </a:p>
          <a:p>
            <a:r>
              <a:rPr lang="en-US" dirty="0" smtClean="0"/>
              <a:t>MySQL - Platform independent, multi-user</a:t>
            </a:r>
          </a:p>
          <a:p>
            <a:r>
              <a:rPr lang="en-US" dirty="0" smtClean="0"/>
              <a:t>Can be accessed concurrently</a:t>
            </a:r>
          </a:p>
          <a:p>
            <a:r>
              <a:rPr lang="en-US" dirty="0" smtClean="0"/>
              <a:t>ITS has an installation, which you can use</a:t>
            </a:r>
          </a:p>
          <a:p>
            <a:pPr marL="457200" lvl="1" indent="0">
              <a:buNone/>
            </a:pPr>
            <a:r>
              <a:rPr lang="en-US" dirty="0" smtClean="0"/>
              <a:t>	http</a:t>
            </a:r>
            <a:r>
              <a:rPr lang="en-US" dirty="0"/>
              <a:t>://its.virginia.edu/websupport/mysql/</a:t>
            </a:r>
            <a:endParaRPr lang="en-US" dirty="0" smtClean="0"/>
          </a:p>
          <a:p>
            <a:r>
              <a:rPr lang="en-US" dirty="0" smtClean="0"/>
              <a:t> Web based application</a:t>
            </a:r>
          </a:p>
          <a:p>
            <a:endParaRPr lang="en-US" dirty="0"/>
          </a:p>
        </p:txBody>
      </p:sp>
    </p:spTree>
    <p:extLst>
      <p:ext uri="{BB962C8B-B14F-4D97-AF65-F5344CB8AC3E}">
        <p14:creationId xmlns:p14="http://schemas.microsoft.com/office/powerpoint/2010/main" val="11184471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UVa MySQL Self Service</a:t>
            </a:r>
            <a:endParaRPr lang="en-US" dirty="0"/>
          </a:p>
        </p:txBody>
      </p:sp>
      <p:sp>
        <p:nvSpPr>
          <p:cNvPr id="3" name="Content Placeholder 2"/>
          <p:cNvSpPr>
            <a:spLocks noGrp="1"/>
          </p:cNvSpPr>
          <p:nvPr>
            <p:ph idx="1"/>
          </p:nvPr>
        </p:nvSpPr>
        <p:spPr>
          <a:xfrm>
            <a:off x="377371" y="1283478"/>
            <a:ext cx="8309429" cy="3596951"/>
          </a:xfrm>
        </p:spPr>
        <p:txBody>
          <a:bodyPr/>
          <a:lstStyle/>
          <a:p>
            <a:pPr marL="0" indent="0">
              <a:buNone/>
            </a:pPr>
            <a:r>
              <a:rPr lang="en-US" dirty="0" smtClean="0"/>
              <a:t>Go to </a:t>
            </a:r>
            <a:r>
              <a:rPr lang="en-US" dirty="0" smtClean="0">
                <a:hlinkClick r:id="rId3"/>
              </a:rPr>
              <a:t>https://dbm2.itc.virginia.edu/</a:t>
            </a:r>
            <a:endParaRPr lang="en-US" dirty="0" smtClean="0"/>
          </a:p>
          <a:p>
            <a:pPr marL="0" indent="0">
              <a:buNone/>
            </a:pPr>
            <a:endParaRPr lang="en-US" dirty="0"/>
          </a:p>
          <a:p>
            <a:r>
              <a:rPr lang="en-US" dirty="0" smtClean="0"/>
              <a:t>Create MySQL Account</a:t>
            </a:r>
          </a:p>
          <a:p>
            <a:r>
              <a:rPr lang="en-US" dirty="0" smtClean="0"/>
              <a:t>Create Database</a:t>
            </a:r>
          </a:p>
          <a:p>
            <a:r>
              <a:rPr lang="en-US" dirty="0" smtClean="0"/>
              <a:t>Administer Databases with phpMyAdmin</a:t>
            </a:r>
          </a:p>
          <a:p>
            <a:endParaRPr lang="en-US" dirty="0"/>
          </a:p>
          <a:p>
            <a:pPr lvl="1"/>
            <a:endParaRPr lang="en-US" dirty="0"/>
          </a:p>
        </p:txBody>
      </p:sp>
    </p:spTree>
    <p:extLst>
      <p:ext uri="{BB962C8B-B14F-4D97-AF65-F5344CB8AC3E}">
        <p14:creationId xmlns:p14="http://schemas.microsoft.com/office/powerpoint/2010/main" val="37197811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UVa MySQL Self Service</a:t>
            </a:r>
            <a:endParaRPr lang="en-US" dirty="0"/>
          </a:p>
        </p:txBody>
      </p:sp>
      <p:pic>
        <p:nvPicPr>
          <p:cNvPr id="5" name="Picture 4" descr="Screen Shot 2014-09-23 at 4.11.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6800"/>
            <a:ext cx="9144000" cy="5080702"/>
          </a:xfrm>
          <a:prstGeom prst="rect">
            <a:avLst/>
          </a:prstGeom>
        </p:spPr>
      </p:pic>
      <p:sp>
        <p:nvSpPr>
          <p:cNvPr id="6" name="Rectangle 5"/>
          <p:cNvSpPr/>
          <p:nvPr/>
        </p:nvSpPr>
        <p:spPr>
          <a:xfrm>
            <a:off x="0" y="1947333"/>
            <a:ext cx="5743222" cy="522111"/>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860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dirty="0" smtClean="0">
                <a:latin typeface="Helvetica"/>
                <a:cs typeface="Helvetica"/>
              </a:rPr>
              <a:t>Database Features</a:t>
            </a:r>
          </a:p>
        </p:txBody>
      </p:sp>
      <p:sp>
        <p:nvSpPr>
          <p:cNvPr id="14339" name="Content Placeholder 2"/>
          <p:cNvSpPr>
            <a:spLocks noGrp="1"/>
          </p:cNvSpPr>
          <p:nvPr>
            <p:ph idx="1"/>
          </p:nvPr>
        </p:nvSpPr>
        <p:spPr>
          <a:xfrm>
            <a:off x="457200" y="1350853"/>
            <a:ext cx="8229600" cy="4525963"/>
          </a:xfrm>
        </p:spPr>
        <p:txBody>
          <a:bodyPr/>
          <a:lstStyle/>
          <a:p>
            <a:pPr>
              <a:spcBef>
                <a:spcPts val="1200"/>
              </a:spcBef>
            </a:pPr>
            <a:r>
              <a:rPr lang="en-US" sz="2800" dirty="0">
                <a:latin typeface="Helvetica" pitchFamily="-112" charset="0"/>
              </a:rPr>
              <a:t>Collection of data organized into tables</a:t>
            </a:r>
          </a:p>
          <a:p>
            <a:pPr>
              <a:spcBef>
                <a:spcPts val="1200"/>
              </a:spcBef>
            </a:pPr>
            <a:r>
              <a:rPr lang="en-US" sz="2800" dirty="0">
                <a:latin typeface="Helvetica" pitchFamily="-112" charset="0"/>
              </a:rPr>
              <a:t>Each table contains records</a:t>
            </a:r>
          </a:p>
          <a:p>
            <a:pPr>
              <a:spcBef>
                <a:spcPts val="1200"/>
              </a:spcBef>
            </a:pPr>
            <a:r>
              <a:rPr lang="en-US" sz="2800" dirty="0">
                <a:latin typeface="Helvetica" pitchFamily="-112" charset="0"/>
              </a:rPr>
              <a:t>Each record identifies the same set of </a:t>
            </a:r>
            <a:r>
              <a:rPr lang="en-US" sz="2800" dirty="0" smtClean="0">
                <a:latin typeface="Helvetica" pitchFamily="-112" charset="0"/>
              </a:rPr>
              <a:t>fields and is complete</a:t>
            </a:r>
          </a:p>
        </p:txBody>
      </p:sp>
      <p:graphicFrame>
        <p:nvGraphicFramePr>
          <p:cNvPr id="4" name="Group 4"/>
          <p:cNvGraphicFramePr>
            <a:graphicFrameLocks/>
          </p:cNvGraphicFramePr>
          <p:nvPr>
            <p:extLst>
              <p:ext uri="{D42A27DB-BD31-4B8C-83A1-F6EECF244321}">
                <p14:modId xmlns:p14="http://schemas.microsoft.com/office/powerpoint/2010/main" val="1312786029"/>
              </p:ext>
            </p:extLst>
          </p:nvPr>
        </p:nvGraphicFramePr>
        <p:xfrm>
          <a:off x="609600" y="3462120"/>
          <a:ext cx="8077200" cy="2587859"/>
        </p:xfrm>
        <a:graphic>
          <a:graphicData uri="http://schemas.openxmlformats.org/drawingml/2006/table">
            <a:tbl>
              <a:tblPr/>
              <a:tblGrid>
                <a:gridCol w="2019300"/>
                <a:gridCol w="1177925"/>
                <a:gridCol w="2333625"/>
                <a:gridCol w="2546350"/>
              </a:tblGrid>
              <a:tr h="53014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Date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Site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outerShdw blurRad="38100" dist="38100" dir="2700000" algn="tl">
                              <a:srgbClr val="C0C0C0"/>
                            </a:outerShdw>
                          </a:effectLst>
                          <a:latin typeface="Century Gothic" pitchFamily="34" charset="0"/>
                        </a:rPr>
                        <a:t>Height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Count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&lt;dates only&gt;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&lt;text only&gt;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&lt; real numbers only&gt;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rPr>
                        <a:t>&lt;  integers only&gt;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87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rgbClr val="44473D"/>
                        </a:solidFill>
                        <a:effectLst>
                          <a:outerShdw blurRad="38100" dist="38100" dir="2700000" algn="tl">
                            <a:srgbClr val="C0C0C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49135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792162"/>
          </a:xfrm>
        </p:spPr>
        <p:txBody>
          <a:bodyPr/>
          <a:lstStyle/>
          <a:p>
            <a:r>
              <a:rPr lang="en-US" dirty="0" smtClean="0"/>
              <a:t>Create MySQL Account</a:t>
            </a:r>
            <a:endParaRPr lang="en-US" dirty="0"/>
          </a:p>
        </p:txBody>
      </p:sp>
      <p:pic>
        <p:nvPicPr>
          <p:cNvPr id="2" name="Picture 1" descr="Screen Shot 2014-09-23 at 4.09.0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6800"/>
            <a:ext cx="9144000" cy="4845869"/>
          </a:xfrm>
          <a:prstGeom prst="rect">
            <a:avLst/>
          </a:prstGeom>
        </p:spPr>
      </p:pic>
    </p:spTree>
    <p:extLst>
      <p:ext uri="{BB962C8B-B14F-4D97-AF65-F5344CB8AC3E}">
        <p14:creationId xmlns:p14="http://schemas.microsoft.com/office/powerpoint/2010/main" val="4202264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92162"/>
          </a:xfrm>
        </p:spPr>
        <p:txBody>
          <a:bodyPr/>
          <a:lstStyle/>
          <a:p>
            <a:r>
              <a:rPr lang="en-US" dirty="0" smtClean="0"/>
              <a:t>Create a Database</a:t>
            </a:r>
            <a:endParaRPr lang="en-US" dirty="0"/>
          </a:p>
        </p:txBody>
      </p:sp>
      <p:pic>
        <p:nvPicPr>
          <p:cNvPr id="2" name="Picture 1" descr="Screen Shot 2014-09-23 at 4.10.3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8000"/>
            <a:ext cx="9144000" cy="3294152"/>
          </a:xfrm>
          <a:prstGeom prst="rect">
            <a:avLst/>
          </a:prstGeom>
        </p:spPr>
      </p:pic>
    </p:spTree>
    <p:extLst>
      <p:ext uri="{BB962C8B-B14F-4D97-AF65-F5344CB8AC3E}">
        <p14:creationId xmlns:p14="http://schemas.microsoft.com/office/powerpoint/2010/main" val="40413883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9-23 at 4.57.5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37696"/>
            <a:ext cx="9144000" cy="3392521"/>
          </a:xfrm>
          <a:prstGeom prst="rect">
            <a:avLst/>
          </a:prstGeom>
        </p:spPr>
      </p:pic>
      <p:sp>
        <p:nvSpPr>
          <p:cNvPr id="4" name="Title 1"/>
          <p:cNvSpPr>
            <a:spLocks noGrp="1"/>
          </p:cNvSpPr>
          <p:nvPr>
            <p:ph type="title"/>
          </p:nvPr>
        </p:nvSpPr>
        <p:spPr>
          <a:xfrm>
            <a:off x="457200" y="274638"/>
            <a:ext cx="8229600" cy="792162"/>
          </a:xfrm>
        </p:spPr>
        <p:txBody>
          <a:bodyPr/>
          <a:lstStyle/>
          <a:p>
            <a:r>
              <a:rPr lang="en-US" dirty="0" smtClean="0"/>
              <a:t>Administer Databases</a:t>
            </a:r>
            <a:endParaRPr lang="en-US" dirty="0"/>
          </a:p>
        </p:txBody>
      </p:sp>
      <p:sp>
        <p:nvSpPr>
          <p:cNvPr id="7" name="Oval 6"/>
          <p:cNvSpPr/>
          <p:nvPr/>
        </p:nvSpPr>
        <p:spPr>
          <a:xfrm>
            <a:off x="-73467" y="2576761"/>
            <a:ext cx="1501588" cy="239059"/>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995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792162"/>
          </a:xfrm>
        </p:spPr>
        <p:txBody>
          <a:bodyPr/>
          <a:lstStyle/>
          <a:p>
            <a:r>
              <a:rPr lang="en-US" dirty="0" smtClean="0"/>
              <a:t>Create Tables</a:t>
            </a:r>
            <a:endParaRPr lang="en-US" dirty="0"/>
          </a:p>
        </p:txBody>
      </p:sp>
      <p:pic>
        <p:nvPicPr>
          <p:cNvPr id="3" name="Picture 2" descr="Screen Shot 2014-09-23 at 5.00.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476" y="1066800"/>
            <a:ext cx="8956524" cy="6858000"/>
          </a:xfrm>
          <a:prstGeom prst="rect">
            <a:avLst/>
          </a:prstGeom>
        </p:spPr>
      </p:pic>
    </p:spTree>
    <p:extLst>
      <p:ext uri="{BB962C8B-B14F-4D97-AF65-F5344CB8AC3E}">
        <p14:creationId xmlns:p14="http://schemas.microsoft.com/office/powerpoint/2010/main" val="1898056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4-09-23 at 5.07.1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066800"/>
            <a:ext cx="8968154" cy="6858000"/>
          </a:xfrm>
          <a:prstGeom prst="rect">
            <a:avLst/>
          </a:prstGeom>
        </p:spPr>
      </p:pic>
      <p:sp>
        <p:nvSpPr>
          <p:cNvPr id="4" name="Title 1"/>
          <p:cNvSpPr>
            <a:spLocks noGrp="1"/>
          </p:cNvSpPr>
          <p:nvPr>
            <p:ph type="title"/>
          </p:nvPr>
        </p:nvSpPr>
        <p:spPr>
          <a:xfrm>
            <a:off x="457200" y="274638"/>
            <a:ext cx="8229600" cy="792162"/>
          </a:xfrm>
        </p:spPr>
        <p:txBody>
          <a:bodyPr/>
          <a:lstStyle/>
          <a:p>
            <a:r>
              <a:rPr lang="en-US" dirty="0" smtClean="0"/>
              <a:t>Import Data</a:t>
            </a:r>
            <a:endParaRPr lang="en-US" dirty="0"/>
          </a:p>
        </p:txBody>
      </p:sp>
      <p:sp>
        <p:nvSpPr>
          <p:cNvPr id="6" name="Oval 5"/>
          <p:cNvSpPr/>
          <p:nvPr/>
        </p:nvSpPr>
        <p:spPr>
          <a:xfrm>
            <a:off x="4902317" y="1096155"/>
            <a:ext cx="723145" cy="331338"/>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descr="Screen Shot 2014-09-23 at 5.08.54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687608"/>
            <a:ext cx="9144000" cy="1050324"/>
          </a:xfrm>
          <a:prstGeom prst="rect">
            <a:avLst/>
          </a:prstGeom>
        </p:spPr>
      </p:pic>
      <p:sp>
        <p:nvSpPr>
          <p:cNvPr id="7" name="Oval 6"/>
          <p:cNvSpPr/>
          <p:nvPr/>
        </p:nvSpPr>
        <p:spPr>
          <a:xfrm>
            <a:off x="352838" y="5582645"/>
            <a:ext cx="8589128" cy="673131"/>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2634312" y="2508107"/>
            <a:ext cx="1794690" cy="5673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1764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4-09-23 at 5.16.47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66800"/>
            <a:ext cx="9144000" cy="2575426"/>
          </a:xfrm>
          <a:prstGeom prst="rect">
            <a:avLst/>
          </a:prstGeom>
        </p:spPr>
      </p:pic>
      <p:sp>
        <p:nvSpPr>
          <p:cNvPr id="4" name="Title 1"/>
          <p:cNvSpPr>
            <a:spLocks noGrp="1"/>
          </p:cNvSpPr>
          <p:nvPr>
            <p:ph type="title"/>
          </p:nvPr>
        </p:nvSpPr>
        <p:spPr>
          <a:xfrm>
            <a:off x="457200" y="274638"/>
            <a:ext cx="8229600" cy="792162"/>
          </a:xfrm>
        </p:spPr>
        <p:txBody>
          <a:bodyPr/>
          <a:lstStyle/>
          <a:p>
            <a:r>
              <a:rPr lang="en-US" dirty="0" smtClean="0"/>
              <a:t>Import Data</a:t>
            </a:r>
            <a:endParaRPr lang="en-US" dirty="0"/>
          </a:p>
        </p:txBody>
      </p:sp>
      <p:sp>
        <p:nvSpPr>
          <p:cNvPr id="6" name="Oval 5"/>
          <p:cNvSpPr/>
          <p:nvPr/>
        </p:nvSpPr>
        <p:spPr>
          <a:xfrm>
            <a:off x="6403140" y="1343522"/>
            <a:ext cx="1132461" cy="41985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creen Shot 2014-09-23 at 5.18.26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42226"/>
            <a:ext cx="9144000" cy="2668581"/>
          </a:xfrm>
          <a:prstGeom prst="rect">
            <a:avLst/>
          </a:prstGeom>
        </p:spPr>
      </p:pic>
      <p:pic>
        <p:nvPicPr>
          <p:cNvPr id="2" name="Picture 1" descr="Screen Shot 2015-03-23 at 9.38.34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19305" y="4323977"/>
            <a:ext cx="3446929" cy="3041072"/>
          </a:xfrm>
          <a:prstGeom prst="rect">
            <a:avLst/>
          </a:prstGeom>
        </p:spPr>
      </p:pic>
      <p:sp>
        <p:nvSpPr>
          <p:cNvPr id="8" name="Oval 7"/>
          <p:cNvSpPr/>
          <p:nvPr/>
        </p:nvSpPr>
        <p:spPr>
          <a:xfrm>
            <a:off x="901645" y="3961050"/>
            <a:ext cx="4421130" cy="289695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4895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a:xfrm>
            <a:off x="1563688" y="228600"/>
            <a:ext cx="6970712" cy="1162050"/>
          </a:xfrm>
        </p:spPr>
        <p:txBody>
          <a:bodyPr/>
          <a:lstStyle/>
          <a:p>
            <a:r>
              <a:rPr lang="en-US" dirty="0"/>
              <a:t>Example </a:t>
            </a:r>
            <a:r>
              <a:rPr lang="en-US" dirty="0" smtClean="0"/>
              <a:t>Programs</a:t>
            </a:r>
            <a:endParaRPr lang="en-US" dirty="0"/>
          </a:p>
        </p:txBody>
      </p:sp>
      <p:sp>
        <p:nvSpPr>
          <p:cNvPr id="256003" name="Rectangle 3"/>
          <p:cNvSpPr>
            <a:spLocks noGrp="1" noChangeArrowheads="1"/>
          </p:cNvSpPr>
          <p:nvPr>
            <p:ph type="body" idx="1"/>
          </p:nvPr>
        </p:nvSpPr>
        <p:spPr>
          <a:xfrm>
            <a:off x="439271" y="1180353"/>
            <a:ext cx="8704729" cy="4953747"/>
          </a:xfrm>
        </p:spPr>
        <p:txBody>
          <a:bodyPr>
            <a:normAutofit lnSpcReduction="10000"/>
          </a:bodyPr>
          <a:lstStyle/>
          <a:p>
            <a:r>
              <a:rPr lang="en-US" sz="2800" dirty="0" smtClean="0"/>
              <a:t>Example programs to </a:t>
            </a:r>
            <a:r>
              <a:rPr lang="en-US" sz="2800" dirty="0"/>
              <a:t>talk to a MySQL relational database:</a:t>
            </a:r>
            <a:endParaRPr lang="en-US" sz="2800" dirty="0" smtClean="0"/>
          </a:p>
          <a:p>
            <a:pPr lvl="1"/>
            <a:r>
              <a:rPr lang="en-US" sz="2400" dirty="0" smtClean="0"/>
              <a:t>Python</a:t>
            </a:r>
          </a:p>
          <a:p>
            <a:pPr lvl="1"/>
            <a:r>
              <a:rPr lang="en-US" sz="2400" dirty="0"/>
              <a:t>R</a:t>
            </a:r>
          </a:p>
          <a:p>
            <a:pPr lvl="1"/>
            <a:r>
              <a:rPr lang="en-US" sz="2400" dirty="0" smtClean="0"/>
              <a:t>PHP</a:t>
            </a:r>
          </a:p>
          <a:p>
            <a:pPr lvl="1"/>
            <a:endParaRPr lang="en-US" sz="1400" dirty="0" smtClean="0"/>
          </a:p>
          <a:p>
            <a:r>
              <a:rPr lang="en-US" sz="2800" dirty="0" smtClean="0"/>
              <a:t>Basic Steps</a:t>
            </a:r>
          </a:p>
          <a:p>
            <a:pPr lvl="1"/>
            <a:r>
              <a:rPr lang="en-US" sz="2400" dirty="0" smtClean="0"/>
              <a:t>Create a connection to the database server</a:t>
            </a:r>
          </a:p>
          <a:p>
            <a:pPr lvl="1"/>
            <a:r>
              <a:rPr lang="en-US" sz="2400" dirty="0" smtClean="0"/>
              <a:t>Select a database for use</a:t>
            </a:r>
          </a:p>
          <a:p>
            <a:pPr lvl="1"/>
            <a:r>
              <a:rPr lang="en-US" sz="2400" dirty="0" smtClean="0"/>
              <a:t>Define and perform SQL query(s)</a:t>
            </a:r>
          </a:p>
          <a:p>
            <a:pPr lvl="2"/>
            <a:r>
              <a:rPr lang="en-US" dirty="0" smtClean="0"/>
              <a:t>Could be SELECT, INSERT, UPDATE etc.</a:t>
            </a:r>
          </a:p>
          <a:p>
            <a:pPr lvl="1"/>
            <a:r>
              <a:rPr lang="en-US" sz="2400" dirty="0" smtClean="0"/>
              <a:t>Process the results of the query</a:t>
            </a:r>
            <a:endParaRPr lang="en-US" dirty="0"/>
          </a:p>
        </p:txBody>
      </p:sp>
    </p:spTree>
    <p:extLst>
      <p:ext uri="{BB962C8B-B14F-4D97-AF65-F5344CB8AC3E}">
        <p14:creationId xmlns:p14="http://schemas.microsoft.com/office/powerpoint/2010/main" val="6522787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0" y="274638"/>
            <a:ext cx="9144000" cy="792162"/>
          </a:xfrm>
        </p:spPr>
        <p:txBody>
          <a:bodyPr/>
          <a:lstStyle/>
          <a:p>
            <a:pPr algn="ctr"/>
            <a:r>
              <a:rPr lang="en-US" dirty="0" smtClean="0"/>
              <a:t>Python Code with MySQL Query</a:t>
            </a:r>
            <a:endParaRPr lang="en-US" dirty="0"/>
          </a:p>
        </p:txBody>
      </p:sp>
      <p:sp>
        <p:nvSpPr>
          <p:cNvPr id="301059" name="Rectangle 3"/>
          <p:cNvSpPr>
            <a:spLocks noGrp="1" noChangeArrowheads="1"/>
          </p:cNvSpPr>
          <p:nvPr>
            <p:ph type="body" idx="1"/>
          </p:nvPr>
        </p:nvSpPr>
        <p:spPr>
          <a:xfrm>
            <a:off x="282387" y="1464235"/>
            <a:ext cx="8577729" cy="4422589"/>
          </a:xfrm>
        </p:spPr>
        <p:txBody>
          <a:bodyPr>
            <a:normAutofit/>
          </a:bodyPr>
          <a:lstStyle/>
          <a:p>
            <a:pPr>
              <a:lnSpc>
                <a:spcPct val="80000"/>
              </a:lnSpc>
              <a:buFont typeface="Monotype Sorts" pitchFamily="2" charset="2"/>
              <a:buNone/>
            </a:pPr>
            <a:r>
              <a:rPr lang="en-US" sz="2400" b="1" dirty="0">
                <a:latin typeface="Courier New"/>
                <a:cs typeface="Courier New"/>
              </a:rPr>
              <a:t>import </a:t>
            </a:r>
            <a:r>
              <a:rPr lang="en-US" sz="2400" b="1" dirty="0" smtClean="0">
                <a:latin typeface="Courier New"/>
                <a:cs typeface="Courier New"/>
              </a:rPr>
              <a:t>sqlite3</a:t>
            </a: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connection </a:t>
            </a:r>
            <a:r>
              <a:rPr lang="en-US" sz="2400" b="1" dirty="0">
                <a:latin typeface="Courier New"/>
                <a:cs typeface="Courier New"/>
              </a:rPr>
              <a:t>= sqlite3.connect("survey.db"</a:t>
            </a:r>
            <a:r>
              <a:rPr lang="en-US" sz="2400" b="1" dirty="0" smtClean="0">
                <a:latin typeface="Courier New"/>
                <a:cs typeface="Courier New"/>
              </a:rPr>
              <a:t>)</a:t>
            </a: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cursor </a:t>
            </a:r>
            <a:r>
              <a:rPr lang="en-US" sz="2400" b="1" dirty="0">
                <a:latin typeface="Courier New"/>
                <a:cs typeface="Courier New"/>
              </a:rPr>
              <a:t>= connection.cursor() </a:t>
            </a:r>
            <a:endParaRPr lang="en-US" sz="2400" b="1" dirty="0" smtClean="0">
              <a:latin typeface="Courier New"/>
              <a:cs typeface="Courier New"/>
            </a:endParaRP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cursor.execute</a:t>
            </a:r>
            <a:r>
              <a:rPr lang="en-US" sz="2400" b="1" dirty="0">
                <a:latin typeface="Courier New"/>
                <a:cs typeface="Courier New"/>
              </a:rPr>
              <a:t>("SELECT site.lat, site.long FROM site;") </a:t>
            </a:r>
            <a:endParaRPr lang="en-US" sz="2400" b="1" dirty="0" smtClean="0">
              <a:latin typeface="Courier New"/>
              <a:cs typeface="Courier New"/>
            </a:endParaRP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results </a:t>
            </a:r>
            <a:r>
              <a:rPr lang="en-US" sz="2400" b="1" dirty="0">
                <a:latin typeface="Courier New"/>
                <a:cs typeface="Courier New"/>
              </a:rPr>
              <a:t>= cursor.fetchall() for r in results</a:t>
            </a:r>
            <a:r>
              <a:rPr lang="en-US" sz="2400" b="1" dirty="0" smtClean="0">
                <a:latin typeface="Courier New"/>
                <a:cs typeface="Courier New"/>
              </a:rPr>
              <a:t>:</a:t>
            </a:r>
          </a:p>
          <a:p>
            <a:pPr>
              <a:lnSpc>
                <a:spcPct val="80000"/>
              </a:lnSpc>
              <a:buFont typeface="Monotype Sorts" pitchFamily="2" charset="2"/>
              <a:buNone/>
            </a:pPr>
            <a:r>
              <a:rPr lang="en-US" sz="2400" b="1" dirty="0">
                <a:latin typeface="Courier New"/>
                <a:cs typeface="Courier New"/>
              </a:rPr>
              <a:t>	</a:t>
            </a:r>
            <a:r>
              <a:rPr lang="en-US" sz="2400" b="1" dirty="0" smtClean="0">
                <a:latin typeface="Courier New"/>
                <a:cs typeface="Courier New"/>
              </a:rPr>
              <a:t>print </a:t>
            </a:r>
            <a:r>
              <a:rPr lang="en-US" sz="2400" b="1" dirty="0">
                <a:latin typeface="Courier New"/>
                <a:cs typeface="Courier New"/>
              </a:rPr>
              <a:t>r </a:t>
            </a:r>
            <a:endParaRPr lang="en-US" sz="2400" b="1" dirty="0" smtClean="0">
              <a:latin typeface="Courier New"/>
              <a:cs typeface="Courier New"/>
            </a:endParaRP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cursor.close</a:t>
            </a:r>
            <a:r>
              <a:rPr lang="en-US" sz="2400" b="1" dirty="0">
                <a:latin typeface="Courier New"/>
                <a:cs typeface="Courier New"/>
              </a:rPr>
              <a:t>() </a:t>
            </a:r>
            <a:endParaRPr lang="en-US" sz="2400" b="1" dirty="0" smtClean="0">
              <a:latin typeface="Courier New"/>
              <a:cs typeface="Courier New"/>
            </a:endParaRPr>
          </a:p>
          <a:p>
            <a:pPr>
              <a:lnSpc>
                <a:spcPct val="80000"/>
              </a:lnSpc>
              <a:buFont typeface="Monotype Sorts" pitchFamily="2" charset="2"/>
              <a:buNone/>
            </a:pPr>
            <a:endParaRPr lang="en-US" sz="1000" b="1" dirty="0" smtClean="0">
              <a:latin typeface="Courier New"/>
              <a:cs typeface="Courier New"/>
            </a:endParaRPr>
          </a:p>
          <a:p>
            <a:pPr>
              <a:lnSpc>
                <a:spcPct val="80000"/>
              </a:lnSpc>
              <a:buFont typeface="Monotype Sorts" pitchFamily="2" charset="2"/>
              <a:buNone/>
            </a:pPr>
            <a:r>
              <a:rPr lang="en-US" sz="2400" b="1" dirty="0" smtClean="0">
                <a:latin typeface="Courier New"/>
                <a:cs typeface="Courier New"/>
              </a:rPr>
              <a:t>connection.close</a:t>
            </a:r>
            <a:r>
              <a:rPr lang="en-US" sz="2400" b="1" dirty="0">
                <a:latin typeface="Courier New"/>
                <a:cs typeface="Courier New"/>
              </a:rPr>
              <a:t>()</a:t>
            </a:r>
            <a:endParaRPr lang="en-US" sz="2400" b="1" i="0" dirty="0">
              <a:latin typeface="Courier New"/>
              <a:cs typeface="Courier New"/>
            </a:endParaRPr>
          </a:p>
        </p:txBody>
      </p:sp>
    </p:spTree>
    <p:extLst>
      <p:ext uri="{BB962C8B-B14F-4D97-AF65-F5344CB8AC3E}">
        <p14:creationId xmlns:p14="http://schemas.microsoft.com/office/powerpoint/2010/main" val="331626736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a:xfrm>
            <a:off x="0" y="274638"/>
            <a:ext cx="9144000" cy="792162"/>
          </a:xfrm>
        </p:spPr>
        <p:txBody>
          <a:bodyPr/>
          <a:lstStyle/>
          <a:p>
            <a:pPr algn="ctr"/>
            <a:r>
              <a:rPr lang="en-US" dirty="0" smtClean="0"/>
              <a:t>R Code with MySQL Query</a:t>
            </a:r>
            <a:endParaRPr lang="en-US" dirty="0"/>
          </a:p>
        </p:txBody>
      </p:sp>
      <p:sp>
        <p:nvSpPr>
          <p:cNvPr id="301059" name="Rectangle 3"/>
          <p:cNvSpPr>
            <a:spLocks noGrp="1" noChangeArrowheads="1"/>
          </p:cNvSpPr>
          <p:nvPr>
            <p:ph type="body" idx="1"/>
          </p:nvPr>
        </p:nvSpPr>
        <p:spPr>
          <a:xfrm>
            <a:off x="358588" y="1066801"/>
            <a:ext cx="8606118" cy="5163670"/>
          </a:xfrm>
        </p:spPr>
        <p:txBody>
          <a:bodyPr>
            <a:normAutofit fontScale="92500" lnSpcReduction="10000"/>
          </a:bodyPr>
          <a:lstStyle/>
          <a:p>
            <a:pPr>
              <a:lnSpc>
                <a:spcPct val="80000"/>
              </a:lnSpc>
              <a:buFont typeface="Monotype Sorts" pitchFamily="2" charset="2"/>
              <a:buNone/>
            </a:pPr>
            <a:r>
              <a:rPr lang="en-US" sz="2400" b="1" i="0" dirty="0" smtClean="0">
                <a:latin typeface="Courier New" pitchFamily="49" charset="0"/>
              </a:rPr>
              <a:t>## Need to install libraries to communicate</a:t>
            </a:r>
          </a:p>
          <a:p>
            <a:pPr>
              <a:lnSpc>
                <a:spcPct val="80000"/>
              </a:lnSpc>
              <a:buFont typeface="Monotype Sorts" pitchFamily="2" charset="2"/>
              <a:buNone/>
            </a:pPr>
            <a:r>
              <a:rPr lang="en-US" sz="2400" b="1" dirty="0" smtClean="0">
                <a:latin typeface="Courier New" pitchFamily="49" charset="0"/>
              </a:rPr>
              <a:t>## </a:t>
            </a:r>
            <a:r>
              <a:rPr lang="en-US" sz="2400" b="1" i="0" dirty="0" smtClean="0">
                <a:latin typeface="Courier New" pitchFamily="49" charset="0"/>
              </a:rPr>
              <a:t>with a database </a:t>
            </a:r>
          </a:p>
          <a:p>
            <a:pPr>
              <a:lnSpc>
                <a:spcPct val="80000"/>
              </a:lnSpc>
              <a:buFont typeface="Monotype Sorts" pitchFamily="2" charset="2"/>
              <a:buNone/>
            </a:pPr>
            <a:endParaRPr lang="en-US" sz="2400" b="1" dirty="0">
              <a:latin typeface="Courier New" pitchFamily="49" charset="0"/>
            </a:endParaRPr>
          </a:p>
          <a:p>
            <a:pPr>
              <a:lnSpc>
                <a:spcPct val="80000"/>
              </a:lnSpc>
              <a:buFont typeface="Monotype Sorts" pitchFamily="2" charset="2"/>
              <a:buNone/>
            </a:pPr>
            <a:r>
              <a:rPr lang="en-US" sz="2400" b="1" i="0" dirty="0" smtClean="0">
                <a:latin typeface="Courier New" pitchFamily="49" charset="0"/>
              </a:rPr>
              <a:t>library(DBI)</a:t>
            </a:r>
          </a:p>
          <a:p>
            <a:pPr>
              <a:lnSpc>
                <a:spcPct val="80000"/>
              </a:lnSpc>
              <a:buFont typeface="Monotype Sorts" pitchFamily="2" charset="2"/>
              <a:buNone/>
            </a:pPr>
            <a:r>
              <a:rPr lang="en-US" sz="2400" b="1" dirty="0">
                <a:latin typeface="Courier New" pitchFamily="49" charset="0"/>
              </a:rPr>
              <a:t>l</a:t>
            </a:r>
            <a:r>
              <a:rPr lang="en-US" sz="2400" b="1" dirty="0" smtClean="0">
                <a:latin typeface="Courier New" pitchFamily="49" charset="0"/>
              </a:rPr>
              <a:t>ibrary (RMySQL)</a:t>
            </a:r>
          </a:p>
          <a:p>
            <a:pPr>
              <a:lnSpc>
                <a:spcPct val="80000"/>
              </a:lnSpc>
              <a:buFont typeface="Monotype Sorts" pitchFamily="2" charset="2"/>
              <a:buNone/>
            </a:pPr>
            <a:endParaRPr lang="en-US" sz="1000" b="1" i="0" dirty="0">
              <a:latin typeface="Courier New" pitchFamily="49" charset="0"/>
            </a:endParaRPr>
          </a:p>
          <a:p>
            <a:pPr marL="0" indent="0">
              <a:spcBef>
                <a:spcPts val="0"/>
              </a:spcBef>
              <a:buNone/>
            </a:pPr>
            <a:r>
              <a:rPr lang="en-US" sz="2400" b="1" dirty="0">
                <a:latin typeface="Courier" pitchFamily="49" charset="0"/>
              </a:rPr>
              <a:t>drv &lt;- dbDriver(‘MySQL’)</a:t>
            </a:r>
          </a:p>
          <a:p>
            <a:pPr marL="0" indent="0">
              <a:spcBef>
                <a:spcPts val="0"/>
              </a:spcBef>
              <a:buNone/>
            </a:pPr>
            <a:r>
              <a:rPr lang="en-US" sz="2400" b="1" dirty="0">
                <a:latin typeface="Courier" pitchFamily="49" charset="0"/>
              </a:rPr>
              <a:t>con &lt;- dbConnect(drv, </a:t>
            </a:r>
          </a:p>
          <a:p>
            <a:pPr marL="0" indent="0">
              <a:spcBef>
                <a:spcPts val="0"/>
              </a:spcBef>
              <a:buNone/>
            </a:pPr>
            <a:r>
              <a:rPr lang="en-US" sz="2400" b="1" dirty="0">
                <a:latin typeface="Courier" pitchFamily="49" charset="0"/>
              </a:rPr>
              <a:t>                </a:t>
            </a:r>
            <a:r>
              <a:rPr lang="en-US" sz="2400" b="1" dirty="0" smtClean="0">
                <a:latin typeface="Courier" pitchFamily="49" charset="0"/>
              </a:rPr>
              <a:t>dbname </a:t>
            </a:r>
            <a:r>
              <a:rPr lang="en-US" sz="2400" b="1" dirty="0">
                <a:latin typeface="Courier" pitchFamily="49" charset="0"/>
              </a:rPr>
              <a:t>= ‘myData.db’, </a:t>
            </a:r>
          </a:p>
          <a:p>
            <a:pPr marL="0" indent="0">
              <a:spcBef>
                <a:spcPts val="0"/>
              </a:spcBef>
              <a:buNone/>
            </a:pPr>
            <a:r>
              <a:rPr lang="en-US" sz="2400" b="1" dirty="0">
                <a:latin typeface="Courier" pitchFamily="49" charset="0"/>
              </a:rPr>
              <a:t>                </a:t>
            </a:r>
            <a:r>
              <a:rPr lang="en-US" sz="2400" b="1" dirty="0" smtClean="0">
                <a:latin typeface="Courier" pitchFamily="49" charset="0"/>
              </a:rPr>
              <a:t>user = ‘</a:t>
            </a:r>
            <a:r>
              <a:rPr lang="en-US" sz="2400" b="1" dirty="0">
                <a:latin typeface="Courier" pitchFamily="49" charset="0"/>
              </a:rPr>
              <a:t>mst3k’,</a:t>
            </a:r>
          </a:p>
          <a:p>
            <a:pPr marL="0" indent="0">
              <a:spcBef>
                <a:spcPts val="0"/>
              </a:spcBef>
              <a:buNone/>
            </a:pPr>
            <a:r>
              <a:rPr lang="en-US" sz="2400" b="1" dirty="0">
                <a:latin typeface="Courier" pitchFamily="49" charset="0"/>
              </a:rPr>
              <a:t>                pass = ‘TopS*</a:t>
            </a:r>
            <a:r>
              <a:rPr lang="en-US" sz="2400" b="1" dirty="0" smtClean="0">
                <a:latin typeface="Courier" pitchFamily="49" charset="0"/>
              </a:rPr>
              <a:t>3cr3t,</a:t>
            </a:r>
          </a:p>
          <a:p>
            <a:pPr marL="0" indent="0">
              <a:spcBef>
                <a:spcPts val="0"/>
              </a:spcBef>
              <a:buNone/>
            </a:pPr>
            <a:r>
              <a:rPr lang="en-US" sz="2400" b="1" dirty="0">
                <a:latin typeface="Courier" pitchFamily="49" charset="0"/>
              </a:rPr>
              <a:t> </a:t>
            </a:r>
            <a:r>
              <a:rPr lang="en-US" sz="2400" b="1" dirty="0" smtClean="0">
                <a:latin typeface="Courier" pitchFamily="49" charset="0"/>
              </a:rPr>
              <a:t>               host = ‘dbm2.itc.virginia.edu)</a:t>
            </a:r>
          </a:p>
          <a:p>
            <a:pPr marL="0" indent="0">
              <a:buNone/>
            </a:pPr>
            <a:r>
              <a:rPr lang="en-US" sz="2400" b="1" dirty="0">
                <a:latin typeface="Courier" pitchFamily="49" charset="0"/>
              </a:rPr>
              <a:t>dbInfo &lt;- dbGetQuery(con, “SHOW DATABASES;”)</a:t>
            </a:r>
          </a:p>
          <a:p>
            <a:pPr marL="0" indent="0">
              <a:buNone/>
            </a:pPr>
            <a:r>
              <a:rPr lang="en-US" sz="2400" b="1" dirty="0">
                <a:latin typeface="Courier" pitchFamily="49" charset="0"/>
              </a:rPr>
              <a:t>print(</a:t>
            </a:r>
            <a:r>
              <a:rPr lang="en-US" sz="2400" b="1" dirty="0" err="1">
                <a:latin typeface="Courier" pitchFamily="49" charset="0"/>
              </a:rPr>
              <a:t>dbInfo</a:t>
            </a:r>
            <a:r>
              <a:rPr lang="en-US" sz="2400" b="1" dirty="0">
                <a:latin typeface="Courier" pitchFamily="49" charset="0"/>
              </a:rPr>
              <a:t>)</a:t>
            </a:r>
          </a:p>
          <a:p>
            <a:pPr marL="0" indent="0">
              <a:spcBef>
                <a:spcPts val="0"/>
              </a:spcBef>
              <a:buNone/>
            </a:pPr>
            <a:endParaRPr lang="en-US" sz="2400" b="1" dirty="0">
              <a:latin typeface="Courier" pitchFamily="49" charset="0"/>
            </a:endParaRPr>
          </a:p>
          <a:p>
            <a:pPr marL="0" indent="0">
              <a:spcBef>
                <a:spcPts val="0"/>
              </a:spcBef>
              <a:buNone/>
            </a:pPr>
            <a:r>
              <a:rPr lang="en-US" sz="2400" b="1" dirty="0">
                <a:latin typeface="Courier" pitchFamily="49" charset="0"/>
              </a:rPr>
              <a:t>done &lt;- dbDisconnect(con)</a:t>
            </a:r>
          </a:p>
          <a:p>
            <a:pPr marL="0" indent="0">
              <a:spcBef>
                <a:spcPts val="0"/>
              </a:spcBef>
              <a:buNone/>
            </a:pPr>
            <a:endParaRPr lang="en-US" sz="2400" b="1" dirty="0">
              <a:latin typeface="Courier" pitchFamily="49" charset="0"/>
            </a:endParaRPr>
          </a:p>
          <a:p>
            <a:pPr>
              <a:lnSpc>
                <a:spcPct val="80000"/>
              </a:lnSpc>
              <a:buFont typeface="Monotype Sorts" pitchFamily="2" charset="2"/>
              <a:buNone/>
            </a:pPr>
            <a:endParaRPr lang="en-US" sz="2400" b="1" i="0" dirty="0">
              <a:latin typeface="Courier New" pitchFamily="49" charset="0"/>
            </a:endParaRPr>
          </a:p>
        </p:txBody>
      </p:sp>
    </p:spTree>
    <p:extLst>
      <p:ext uri="{BB962C8B-B14F-4D97-AF65-F5344CB8AC3E}">
        <p14:creationId xmlns:p14="http://schemas.microsoft.com/office/powerpoint/2010/main" val="1841011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58" name="Rectangle 2"/>
          <p:cNvSpPr>
            <a:spLocks noGrp="1" noChangeArrowheads="1"/>
          </p:cNvSpPr>
          <p:nvPr>
            <p:ph type="title"/>
          </p:nvPr>
        </p:nvSpPr>
        <p:spPr/>
        <p:txBody>
          <a:bodyPr/>
          <a:lstStyle/>
          <a:p>
            <a:r>
              <a:rPr lang="en-US" dirty="0" smtClean="0"/>
              <a:t>PHP Code with MySQL Query</a:t>
            </a:r>
            <a:endParaRPr lang="en-US" dirty="0"/>
          </a:p>
        </p:txBody>
      </p:sp>
      <p:sp>
        <p:nvSpPr>
          <p:cNvPr id="301059" name="Rectangle 3"/>
          <p:cNvSpPr>
            <a:spLocks noGrp="1" noChangeArrowheads="1"/>
          </p:cNvSpPr>
          <p:nvPr>
            <p:ph type="body" idx="1"/>
          </p:nvPr>
        </p:nvSpPr>
        <p:spPr>
          <a:xfrm>
            <a:off x="685800" y="1182259"/>
            <a:ext cx="8172204" cy="5493368"/>
          </a:xfrm>
        </p:spPr>
        <p:txBody>
          <a:bodyPr>
            <a:normAutofit/>
          </a:bodyPr>
          <a:lstStyle/>
          <a:p>
            <a:pPr>
              <a:lnSpc>
                <a:spcPct val="80000"/>
              </a:lnSpc>
              <a:buFont typeface="Monotype Sorts" pitchFamily="2" charset="2"/>
              <a:buNone/>
            </a:pPr>
            <a:r>
              <a:rPr lang="en-US" sz="1800" b="1" i="0" dirty="0" smtClean="0">
                <a:latin typeface="Courier New" pitchFamily="49" charset="0"/>
              </a:rPr>
              <a:t>&lt;</a:t>
            </a:r>
            <a:r>
              <a:rPr lang="en-US" sz="1800" b="1" i="0" dirty="0">
                <a:latin typeface="Courier New" pitchFamily="49" charset="0"/>
              </a:rPr>
              <a:t>?php</a:t>
            </a:r>
          </a:p>
          <a:p>
            <a:pPr>
              <a:lnSpc>
                <a:spcPct val="80000"/>
              </a:lnSpc>
              <a:buFont typeface="Monotype Sorts" pitchFamily="2" charset="2"/>
              <a:buNone/>
            </a:pPr>
            <a:endParaRPr lang="en-US" sz="1400" b="1" i="0" dirty="0">
              <a:latin typeface="Courier New" pitchFamily="49" charset="0"/>
            </a:endParaRPr>
          </a:p>
          <a:p>
            <a:pPr>
              <a:lnSpc>
                <a:spcPct val="80000"/>
              </a:lnSpc>
              <a:buFont typeface="Monotype Sorts" pitchFamily="2" charset="2"/>
              <a:buNone/>
            </a:pPr>
            <a:r>
              <a:rPr lang="en-US" sz="1800" b="1" i="0" dirty="0">
                <a:latin typeface="Courier New" pitchFamily="49" charset="0"/>
              </a:rPr>
              <a:t>// connection information</a:t>
            </a:r>
          </a:p>
          <a:p>
            <a:pPr>
              <a:lnSpc>
                <a:spcPct val="80000"/>
              </a:lnSpc>
              <a:buFont typeface="Monotype Sorts" pitchFamily="2" charset="2"/>
              <a:buNone/>
            </a:pPr>
            <a:r>
              <a:rPr lang="en-US" sz="1800" b="1" i="0" dirty="0">
                <a:latin typeface="Courier New" pitchFamily="49" charset="0"/>
              </a:rPr>
              <a:t>$hostName = "</a:t>
            </a:r>
            <a:r>
              <a:rPr lang="en-US" sz="1800" b="1" i="0" dirty="0" smtClean="0">
                <a:latin typeface="Courier New" pitchFamily="49" charset="0"/>
              </a:rPr>
              <a:t>dbm2.itc.virginia.edu</a:t>
            </a:r>
            <a:r>
              <a:rPr lang="en-US" sz="1800" b="1" i="0" dirty="0">
                <a:latin typeface="Courier New" pitchFamily="49" charset="0"/>
              </a:rPr>
              <a:t>";</a:t>
            </a:r>
          </a:p>
          <a:p>
            <a:pPr>
              <a:lnSpc>
                <a:spcPct val="80000"/>
              </a:lnSpc>
              <a:buFont typeface="Monotype Sorts" pitchFamily="2" charset="2"/>
              <a:buNone/>
            </a:pPr>
            <a:r>
              <a:rPr lang="en-US" sz="1800" b="1" i="0" dirty="0">
                <a:latin typeface="Courier New" pitchFamily="49" charset="0"/>
              </a:rPr>
              <a:t>$userName = </a:t>
            </a:r>
            <a:r>
              <a:rPr lang="en-US" sz="1800" b="1" dirty="0">
                <a:latin typeface="Courier New" pitchFamily="49" charset="0"/>
              </a:rPr>
              <a:t>"mst3k</a:t>
            </a:r>
            <a:r>
              <a:rPr lang="en-US" sz="1800" b="1" i="0" dirty="0" smtClean="0">
                <a:latin typeface="Courier New" pitchFamily="49" charset="0"/>
              </a:rPr>
              <a:t>"</a:t>
            </a:r>
            <a:r>
              <a:rPr lang="en-US" sz="1800" b="1" i="0" dirty="0">
                <a:latin typeface="Courier New" pitchFamily="49" charset="0"/>
              </a:rPr>
              <a:t>;</a:t>
            </a:r>
          </a:p>
          <a:p>
            <a:pPr>
              <a:lnSpc>
                <a:spcPct val="80000"/>
              </a:lnSpc>
              <a:buFont typeface="Monotype Sorts" pitchFamily="2" charset="2"/>
              <a:buNone/>
            </a:pPr>
            <a:r>
              <a:rPr lang="en-US" sz="1800" b="1" i="0" dirty="0">
                <a:latin typeface="Courier New" pitchFamily="49" charset="0"/>
              </a:rPr>
              <a:t>$password = </a:t>
            </a:r>
            <a:r>
              <a:rPr lang="en-US" sz="1800" b="1" dirty="0">
                <a:latin typeface="Courier New" pitchFamily="49" charset="0"/>
              </a:rPr>
              <a:t>"SECRET</a:t>
            </a:r>
            <a:r>
              <a:rPr lang="en-US" sz="1800" b="1" i="0" dirty="0">
                <a:latin typeface="Courier New" pitchFamily="49" charset="0"/>
              </a:rPr>
              <a:t>";</a:t>
            </a:r>
          </a:p>
          <a:p>
            <a:pPr>
              <a:lnSpc>
                <a:spcPct val="80000"/>
              </a:lnSpc>
              <a:buFont typeface="Monotype Sorts" pitchFamily="2" charset="2"/>
              <a:buNone/>
            </a:pPr>
            <a:r>
              <a:rPr lang="en-US" sz="1800" b="1" i="0" dirty="0">
                <a:latin typeface="Courier New" pitchFamily="49" charset="0"/>
              </a:rPr>
              <a:t>$dbName = </a:t>
            </a:r>
            <a:r>
              <a:rPr lang="en-US" sz="1800" b="1" dirty="0">
                <a:latin typeface="Courier New" pitchFamily="49" charset="0"/>
              </a:rPr>
              <a:t>"</a:t>
            </a:r>
            <a:r>
              <a:rPr lang="en-US" sz="1800" b="1" dirty="0" smtClean="0">
                <a:latin typeface="Courier New" pitchFamily="49" charset="0"/>
              </a:rPr>
              <a:t>catalog</a:t>
            </a:r>
            <a:r>
              <a:rPr lang="en-US" sz="1800" b="1" i="0" dirty="0" smtClean="0">
                <a:latin typeface="Courier New" pitchFamily="49" charset="0"/>
              </a:rPr>
              <a:t>"</a:t>
            </a:r>
            <a:r>
              <a:rPr lang="en-US" sz="1800" b="1" i="0" dirty="0">
                <a:latin typeface="Courier New" pitchFamily="49" charset="0"/>
              </a:rPr>
              <a:t>;</a:t>
            </a:r>
          </a:p>
          <a:p>
            <a:pPr>
              <a:lnSpc>
                <a:spcPct val="80000"/>
              </a:lnSpc>
              <a:buFont typeface="Monotype Sorts" pitchFamily="2" charset="2"/>
              <a:buNone/>
            </a:pPr>
            <a:endParaRPr lang="en-US" sz="1400" b="1" i="0" dirty="0">
              <a:latin typeface="Courier New" pitchFamily="49" charset="0"/>
            </a:endParaRPr>
          </a:p>
          <a:p>
            <a:pPr>
              <a:lnSpc>
                <a:spcPct val="80000"/>
              </a:lnSpc>
              <a:buFont typeface="Monotype Sorts" pitchFamily="2" charset="2"/>
              <a:buNone/>
            </a:pPr>
            <a:r>
              <a:rPr lang="en-US" sz="1800" b="1" i="0" dirty="0">
                <a:latin typeface="Courier New" pitchFamily="49" charset="0"/>
              </a:rPr>
              <a:t>// make connection to database</a:t>
            </a:r>
          </a:p>
          <a:p>
            <a:pPr>
              <a:lnSpc>
                <a:spcPct val="80000"/>
              </a:lnSpc>
              <a:buFont typeface="Monotype Sorts" pitchFamily="2" charset="2"/>
              <a:buNone/>
            </a:pPr>
            <a:r>
              <a:rPr lang="en-US" sz="1800" b="1" i="0" dirty="0">
                <a:latin typeface="Courier New" pitchFamily="49" charset="0"/>
              </a:rPr>
              <a:t>mysql_connect($hostName, $userName, $password) </a:t>
            </a:r>
          </a:p>
          <a:p>
            <a:pPr>
              <a:lnSpc>
                <a:spcPct val="80000"/>
              </a:lnSpc>
              <a:buFont typeface="Monotype Sorts" pitchFamily="2" charset="2"/>
              <a:buNone/>
            </a:pPr>
            <a:r>
              <a:rPr lang="en-US" sz="1800" b="1" i="0" dirty="0">
                <a:latin typeface="Courier New" pitchFamily="49" charset="0"/>
              </a:rPr>
              <a:t>  or die("Unable to connect to host $hostName");</a:t>
            </a:r>
          </a:p>
          <a:p>
            <a:pPr>
              <a:lnSpc>
                <a:spcPct val="80000"/>
              </a:lnSpc>
              <a:buFont typeface="Monotype Sorts" pitchFamily="2" charset="2"/>
              <a:buNone/>
            </a:pPr>
            <a:endParaRPr lang="en-US" sz="1400" b="1" i="0" dirty="0">
              <a:latin typeface="Courier New" pitchFamily="49" charset="0"/>
            </a:endParaRPr>
          </a:p>
          <a:p>
            <a:pPr>
              <a:lnSpc>
                <a:spcPct val="80000"/>
              </a:lnSpc>
              <a:buFont typeface="Monotype Sorts" pitchFamily="2" charset="2"/>
              <a:buNone/>
            </a:pPr>
            <a:r>
              <a:rPr lang="en-US" sz="1800" b="1" i="0" dirty="0">
                <a:latin typeface="Courier New" pitchFamily="49" charset="0"/>
              </a:rPr>
              <a:t>mysql_select_db($dbName) </a:t>
            </a:r>
          </a:p>
          <a:p>
            <a:pPr>
              <a:lnSpc>
                <a:spcPct val="80000"/>
              </a:lnSpc>
              <a:buFont typeface="Monotype Sorts" pitchFamily="2" charset="2"/>
              <a:buNone/>
            </a:pPr>
            <a:r>
              <a:rPr lang="en-US" sz="1800" b="1" i="0" dirty="0">
                <a:latin typeface="Courier New" pitchFamily="49" charset="0"/>
              </a:rPr>
              <a:t>   or die( "Unable to select database $dbName")</a:t>
            </a:r>
            <a:r>
              <a:rPr lang="en-US" sz="1800" b="1" i="0" dirty="0" smtClean="0">
                <a:latin typeface="Courier New" pitchFamily="49" charset="0"/>
              </a:rPr>
              <a:t>;</a:t>
            </a:r>
          </a:p>
          <a:p>
            <a:pPr>
              <a:lnSpc>
                <a:spcPct val="80000"/>
              </a:lnSpc>
              <a:buFont typeface="Monotype Sorts" pitchFamily="2" charset="2"/>
              <a:buNone/>
            </a:pPr>
            <a:endParaRPr lang="en-US" sz="1400" b="1" dirty="0">
              <a:latin typeface="Courier New" pitchFamily="49" charset="0"/>
            </a:endParaRPr>
          </a:p>
          <a:p>
            <a:pPr>
              <a:lnSpc>
                <a:spcPct val="80000"/>
              </a:lnSpc>
              <a:buFont typeface="Monotype Sorts" pitchFamily="2" charset="2"/>
              <a:buNone/>
            </a:pPr>
            <a:r>
              <a:rPr lang="en-US" sz="1800" b="1" i="0" dirty="0" smtClean="0">
                <a:latin typeface="Courier New" pitchFamily="49" charset="0"/>
              </a:rPr>
              <a:t>$all_authors</a:t>
            </a:r>
            <a:r>
              <a:rPr lang="en-US" sz="1800" b="1" dirty="0">
                <a:latin typeface="Courier New" pitchFamily="49" charset="0"/>
              </a:rPr>
              <a:t> </a:t>
            </a:r>
            <a:r>
              <a:rPr lang="en-US" sz="1800" b="1" dirty="0" smtClean="0">
                <a:latin typeface="Courier New" pitchFamily="49" charset="0"/>
              </a:rPr>
              <a:t>= mysqlQuery</a:t>
            </a:r>
            <a:r>
              <a:rPr lang="en-US" sz="1800" b="1" dirty="0">
                <a:latin typeface="Courier New" pitchFamily="49" charset="0"/>
              </a:rPr>
              <a:t>("select </a:t>
            </a:r>
            <a:r>
              <a:rPr lang="en-US" sz="1800" b="1" dirty="0" smtClean="0">
                <a:latin typeface="Courier New" pitchFamily="49" charset="0"/>
              </a:rPr>
              <a:t>* from Authors order </a:t>
            </a:r>
            <a:r>
              <a:rPr lang="en-US" sz="1800" b="1" dirty="0">
                <a:latin typeface="Courier New" pitchFamily="49" charset="0"/>
              </a:rPr>
              <a:t>by Family")</a:t>
            </a:r>
            <a:r>
              <a:rPr lang="en-US" sz="1800" b="1" dirty="0" smtClean="0">
                <a:latin typeface="Courier New" pitchFamily="49" charset="0"/>
              </a:rPr>
              <a:t>;</a:t>
            </a:r>
            <a:endParaRPr lang="en-US" sz="1800" b="1" i="0" dirty="0" smtClean="0">
              <a:latin typeface="Courier New" pitchFamily="49" charset="0"/>
            </a:endParaRPr>
          </a:p>
          <a:p>
            <a:pPr>
              <a:lnSpc>
                <a:spcPct val="80000"/>
              </a:lnSpc>
              <a:buFont typeface="Monotype Sorts" pitchFamily="2" charset="2"/>
              <a:buNone/>
            </a:pPr>
            <a:endParaRPr lang="en-US" sz="1400" b="1" dirty="0">
              <a:latin typeface="Courier New" pitchFamily="49" charset="0"/>
            </a:endParaRPr>
          </a:p>
          <a:p>
            <a:pPr>
              <a:lnSpc>
                <a:spcPct val="80000"/>
              </a:lnSpc>
              <a:buFont typeface="Monotype Sorts" pitchFamily="2" charset="2"/>
              <a:buNone/>
            </a:pPr>
            <a:r>
              <a:rPr lang="en-US" sz="1800" b="1" i="0" dirty="0" smtClean="0">
                <a:latin typeface="Courier New" pitchFamily="49" charset="0"/>
              </a:rPr>
              <a:t>?&gt;</a:t>
            </a:r>
            <a:endParaRPr lang="en-US" sz="1800" b="1" i="0" dirty="0">
              <a:latin typeface="Courier New" pitchFamily="49" charset="0"/>
            </a:endParaRPr>
          </a:p>
          <a:p>
            <a:pPr>
              <a:lnSpc>
                <a:spcPct val="80000"/>
              </a:lnSpc>
              <a:buFont typeface="Monotype Sorts" pitchFamily="2" charset="2"/>
              <a:buNone/>
            </a:pPr>
            <a:endParaRPr lang="en-US" sz="2000" b="1" i="0" dirty="0">
              <a:latin typeface="Courier New" pitchFamily="49" charset="0"/>
            </a:endParaRPr>
          </a:p>
        </p:txBody>
      </p:sp>
    </p:spTree>
    <p:extLst>
      <p:ext uri="{BB962C8B-B14F-4D97-AF65-F5344CB8AC3E}">
        <p14:creationId xmlns:p14="http://schemas.microsoft.com/office/powerpoint/2010/main" val="181016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Group 651"/>
          <p:cNvGraphicFramePr>
            <a:graphicFrameLocks/>
          </p:cNvGraphicFramePr>
          <p:nvPr>
            <p:extLst>
              <p:ext uri="{D42A27DB-BD31-4B8C-83A1-F6EECF244321}">
                <p14:modId xmlns:p14="http://schemas.microsoft.com/office/powerpoint/2010/main" val="756082028"/>
              </p:ext>
            </p:extLst>
          </p:nvPr>
        </p:nvGraphicFramePr>
        <p:xfrm>
          <a:off x="298577" y="3602247"/>
          <a:ext cx="4533900" cy="1605598"/>
        </p:xfrm>
        <a:graphic>
          <a:graphicData uri="http://schemas.openxmlformats.org/drawingml/2006/table">
            <a:tbl>
              <a:tblPr/>
              <a:tblGrid>
                <a:gridCol w="609600"/>
                <a:gridCol w="681038"/>
                <a:gridCol w="614362"/>
                <a:gridCol w="533400"/>
                <a:gridCol w="1066800"/>
                <a:gridCol w="1028700"/>
              </a:tblGrid>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rgbClr val="008000"/>
                          </a:solidFill>
                          <a:effectLst/>
                          <a:latin typeface="Arial" charset="0"/>
                          <a:cs typeface="Arial" charset="0"/>
                        </a:rPr>
                        <a:t>Pers_id</a:t>
                      </a:r>
                      <a:endParaRPr kumimoji="0" lang="en-US" sz="1400" b="1" i="0" u="none" strike="noStrike" cap="none" normalizeH="0" baseline="0" dirty="0" smtClean="0">
                        <a:ln>
                          <a:noFill/>
                        </a:ln>
                        <a:solidFill>
                          <a:srgbClr val="008000"/>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44473D"/>
                          </a:solidFill>
                          <a:effectLst/>
                          <a:latin typeface="Arial" charset="0"/>
                          <a:cs typeface="Arial" charset="0"/>
                        </a:rPr>
                        <a:t>Last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44473D"/>
                          </a:solidFill>
                          <a:effectLst/>
                          <a:latin typeface="Arial" charset="0"/>
                          <a:cs typeface="Arial" charset="0"/>
                        </a:rPr>
                        <a:t>First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44473D"/>
                          </a:solidFill>
                          <a:effectLst/>
                          <a:latin typeface="Arial" charset="0"/>
                          <a:cs typeface="Arial" charset="0"/>
                        </a:rPr>
                        <a:t>M.I.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44473D"/>
                          </a:solidFill>
                          <a:effectLst/>
                          <a:latin typeface="Arial" charset="0"/>
                          <a:cs typeface="Arial" charset="0"/>
                        </a:rPr>
                        <a:t>Institution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smtClean="0">
                          <a:ln>
                            <a:noFill/>
                          </a:ln>
                          <a:solidFill>
                            <a:srgbClr val="44473D"/>
                          </a:solidFill>
                          <a:effectLst/>
                          <a:latin typeface="Arial" charset="0"/>
                          <a:cs typeface="Arial" charset="0"/>
                        </a:rPr>
                        <a:t>Sector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3538">
                <a:tc>
                  <a:txBody>
                    <a:bodyPr/>
                    <a:lstStyle/>
                    <a:p>
                      <a:pPr marL="53975"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Smith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latin typeface="Arial" charset="0"/>
                          <a:cs typeface="Arial" charset="0"/>
                        </a:rPr>
                        <a:t>SDSU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Academic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53975"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Smith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Ann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Acme Inc.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Private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53975"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Kim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latin typeface="Arial" charset="0"/>
                          <a:cs typeface="Arial" charset="0"/>
                        </a:rPr>
                        <a:t>John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SDSU</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latin typeface="Arial" charset="0"/>
                          <a:cs typeface="Arial" charset="0"/>
                        </a:rPr>
                        <a:t>Academic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r>
            </a:tbl>
          </a:graphicData>
        </a:graphic>
      </p:graphicFrame>
      <p:sp>
        <p:nvSpPr>
          <p:cNvPr id="14338" name="Title 1"/>
          <p:cNvSpPr>
            <a:spLocks noGrp="1"/>
          </p:cNvSpPr>
          <p:nvPr>
            <p:ph type="title"/>
          </p:nvPr>
        </p:nvSpPr>
        <p:spPr/>
        <p:txBody>
          <a:bodyPr/>
          <a:lstStyle/>
          <a:p>
            <a:pPr eaLnBrk="1" hangingPunct="1"/>
            <a:r>
              <a:rPr lang="en-US" dirty="0" smtClean="0">
                <a:latin typeface="Helvetica"/>
                <a:cs typeface="Helvetica"/>
              </a:rPr>
              <a:t>Database Features</a:t>
            </a:r>
          </a:p>
        </p:txBody>
      </p:sp>
      <p:sp>
        <p:nvSpPr>
          <p:cNvPr id="14339" name="Content Placeholder 2"/>
          <p:cNvSpPr>
            <a:spLocks noGrp="1"/>
          </p:cNvSpPr>
          <p:nvPr>
            <p:ph idx="1"/>
          </p:nvPr>
        </p:nvSpPr>
        <p:spPr>
          <a:xfrm>
            <a:off x="457200" y="1563944"/>
            <a:ext cx="8229600" cy="4257419"/>
          </a:xfrm>
        </p:spPr>
        <p:txBody>
          <a:bodyPr/>
          <a:lstStyle/>
          <a:p>
            <a:pPr eaLnBrk="1" hangingPunct="1">
              <a:spcBef>
                <a:spcPts val="1200"/>
              </a:spcBef>
            </a:pPr>
            <a:r>
              <a:rPr lang="en-US" dirty="0" smtClean="0">
                <a:latin typeface="Helvetica" pitchFamily="-112" charset="0"/>
              </a:rPr>
              <a:t>Primary and Foreign keys define the relationships between the tables</a:t>
            </a:r>
          </a:p>
          <a:p>
            <a:pPr eaLnBrk="1" hangingPunct="1">
              <a:spcBef>
                <a:spcPts val="1200"/>
              </a:spcBef>
            </a:pPr>
            <a:endParaRPr lang="en-US" dirty="0" smtClean="0">
              <a:latin typeface="Helvetica" pitchFamily="-112" charset="0"/>
            </a:endParaRPr>
          </a:p>
        </p:txBody>
      </p:sp>
      <p:sp>
        <p:nvSpPr>
          <p:cNvPr id="7" name="Oval 62"/>
          <p:cNvSpPr>
            <a:spLocks noChangeArrowheads="1"/>
          </p:cNvSpPr>
          <p:nvPr/>
        </p:nvSpPr>
        <p:spPr bwMode="auto">
          <a:xfrm>
            <a:off x="225083" y="3437269"/>
            <a:ext cx="685800" cy="762000"/>
          </a:xfrm>
          <a:prstGeom prst="ellipse">
            <a:avLst/>
          </a:prstGeom>
          <a:noFill/>
          <a:ln w="38100">
            <a:solidFill>
              <a:srgbClr val="FF0000"/>
            </a:solidFill>
            <a:prstDash val="dash"/>
            <a:round/>
            <a:headEnd/>
            <a:tailEnd/>
          </a:ln>
          <a:effectLst/>
        </p:spPr>
        <p:txBody>
          <a:bodyPr wrap="none" anchor="ctr"/>
          <a:lstStyle/>
          <a:p>
            <a:endParaRPr lang="en-US"/>
          </a:p>
        </p:txBody>
      </p:sp>
      <p:sp>
        <p:nvSpPr>
          <p:cNvPr id="9" name="Freeform 78"/>
          <p:cNvSpPr>
            <a:spLocks/>
          </p:cNvSpPr>
          <p:nvPr/>
        </p:nvSpPr>
        <p:spPr bwMode="auto">
          <a:xfrm flipV="1">
            <a:off x="532202" y="3305216"/>
            <a:ext cx="5775453" cy="132052"/>
          </a:xfrm>
          <a:custGeom>
            <a:avLst/>
            <a:gdLst/>
            <a:ahLst/>
            <a:cxnLst>
              <a:cxn ang="0">
                <a:pos x="0" y="0"/>
              </a:cxn>
              <a:cxn ang="0">
                <a:pos x="1200" y="96"/>
              </a:cxn>
              <a:cxn ang="0">
                <a:pos x="2064" y="576"/>
              </a:cxn>
              <a:cxn ang="0">
                <a:pos x="2448" y="1152"/>
              </a:cxn>
            </a:cxnLst>
            <a:rect l="0" t="0" r="r" b="b"/>
            <a:pathLst>
              <a:path w="2448" h="1152">
                <a:moveTo>
                  <a:pt x="0" y="0"/>
                </a:moveTo>
                <a:cubicBezTo>
                  <a:pt x="428" y="0"/>
                  <a:pt x="856" y="0"/>
                  <a:pt x="1200" y="96"/>
                </a:cubicBezTo>
                <a:cubicBezTo>
                  <a:pt x="1544" y="192"/>
                  <a:pt x="1856" y="400"/>
                  <a:pt x="2064" y="576"/>
                </a:cubicBezTo>
                <a:cubicBezTo>
                  <a:pt x="2272" y="752"/>
                  <a:pt x="2384" y="1056"/>
                  <a:pt x="2448" y="1152"/>
                </a:cubicBezTo>
              </a:path>
            </a:pathLst>
          </a:custGeom>
          <a:noFill/>
          <a:ln w="19050" cap="flat">
            <a:solidFill>
              <a:srgbClr val="FF0000"/>
            </a:solidFill>
            <a:prstDash val="dash"/>
            <a:round/>
            <a:headEnd/>
            <a:tailEnd/>
          </a:ln>
          <a:effectLst/>
        </p:spPr>
        <p:txBody>
          <a:bodyPr/>
          <a:lstStyle/>
          <a:p>
            <a:endParaRPr lang="en-US"/>
          </a:p>
        </p:txBody>
      </p:sp>
      <p:graphicFrame>
        <p:nvGraphicFramePr>
          <p:cNvPr id="11" name="Group 132"/>
          <p:cNvGraphicFramePr>
            <a:graphicFrameLocks/>
          </p:cNvGraphicFramePr>
          <p:nvPr>
            <p:extLst>
              <p:ext uri="{D42A27DB-BD31-4B8C-83A1-F6EECF244321}">
                <p14:modId xmlns:p14="http://schemas.microsoft.com/office/powerpoint/2010/main" val="3841431267"/>
              </p:ext>
            </p:extLst>
          </p:nvPr>
        </p:nvGraphicFramePr>
        <p:xfrm>
          <a:off x="5040056" y="3581400"/>
          <a:ext cx="3951544" cy="2362200"/>
        </p:xfrm>
        <a:graphic>
          <a:graphicData uri="http://schemas.openxmlformats.org/drawingml/2006/table">
            <a:tbl>
              <a:tblPr/>
              <a:tblGrid>
                <a:gridCol w="811510"/>
                <a:gridCol w="1081938"/>
                <a:gridCol w="2058096"/>
              </a:tblGrid>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rgbClr val="008000"/>
                          </a:solidFill>
                          <a:effectLst/>
                          <a:latin typeface="Arial" charset="0"/>
                          <a:cs typeface="Arial" charset="0"/>
                        </a:rPr>
                        <a:t>Pos_id</a:t>
                      </a:r>
                      <a:endParaRPr kumimoji="0" lang="en-US" sz="1400" b="1" i="0" u="none" strike="noStrike" cap="none" normalizeH="0" baseline="0" dirty="0" smtClean="0">
                        <a:ln>
                          <a:noFill/>
                        </a:ln>
                        <a:solidFill>
                          <a:srgbClr val="008000"/>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err="1" smtClean="0">
                          <a:ln>
                            <a:noFill/>
                          </a:ln>
                          <a:solidFill>
                            <a:srgbClr val="FF0000"/>
                          </a:solidFill>
                          <a:effectLst/>
                          <a:latin typeface="Arial" charset="0"/>
                          <a:cs typeface="Arial" charset="0"/>
                        </a:rPr>
                        <a:t>Pers_id</a:t>
                      </a:r>
                      <a:endParaRPr kumimoji="0" lang="en-US" sz="1400" b="1"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44473D"/>
                          </a:solidFill>
                          <a:effectLst/>
                          <a:latin typeface="Arial" charset="0"/>
                          <a:cs typeface="Arial" charset="0"/>
                        </a:rPr>
                        <a:t>Position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Professor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Community Liaison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Administrator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Field Technician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61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rgbClr val="44473D"/>
                          </a:solidFill>
                          <a:effectLst/>
                          <a:latin typeface="Arial" charset="0"/>
                          <a:cs typeface="Arial" charset="0"/>
                        </a:rPr>
                        <a:t>P.I.</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ECE8"/>
                    </a:solid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8000"/>
                          </a:solidFill>
                          <a:effectLst/>
                          <a:latin typeface="Arial" charset="0"/>
                          <a:cs typeface="Arial"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FF0000"/>
                          </a:solidFill>
                          <a:effectLst/>
                          <a:latin typeface="Arial" charset="0"/>
                          <a:cs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44473D"/>
                          </a:solidFill>
                          <a:effectLst/>
                          <a:latin typeface="Arial" charset="0"/>
                          <a:cs typeface="Arial" charset="0"/>
                        </a:rPr>
                        <a:t>Data Manager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ECE8"/>
                    </a:solidFill>
                  </a:tcPr>
                </a:tc>
              </a:tr>
            </a:tbl>
          </a:graphicData>
        </a:graphic>
      </p:graphicFrame>
      <p:sp>
        <p:nvSpPr>
          <p:cNvPr id="8" name="Oval 63"/>
          <p:cNvSpPr>
            <a:spLocks noChangeArrowheads="1"/>
          </p:cNvSpPr>
          <p:nvPr/>
        </p:nvSpPr>
        <p:spPr bwMode="auto">
          <a:xfrm>
            <a:off x="5917146" y="3305217"/>
            <a:ext cx="967748" cy="762000"/>
          </a:xfrm>
          <a:prstGeom prst="ellipse">
            <a:avLst/>
          </a:prstGeom>
          <a:noFill/>
          <a:ln w="38100">
            <a:solidFill>
              <a:srgbClr val="FF0000"/>
            </a:solidFill>
            <a:prstDash val="dash"/>
            <a:round/>
            <a:headEnd/>
            <a:tailEnd/>
          </a:ln>
          <a:effectLst/>
        </p:spPr>
        <p:txBody>
          <a:bodyPr wrap="none" anchor="ctr"/>
          <a:lstStyle/>
          <a:p>
            <a:endParaRPr lang="en-US"/>
          </a:p>
        </p:txBody>
      </p:sp>
    </p:spTree>
    <p:extLst>
      <p:ext uri="{BB962C8B-B14F-4D97-AF65-F5344CB8AC3E}">
        <p14:creationId xmlns:p14="http://schemas.microsoft.com/office/powerpoint/2010/main" val="3201229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More Information</a:t>
            </a:r>
            <a:endParaRPr lang="en-US" dirty="0">
              <a:latin typeface="Helvetica"/>
              <a:cs typeface="Helvetica"/>
            </a:endParaRPr>
          </a:p>
        </p:txBody>
      </p:sp>
      <p:sp>
        <p:nvSpPr>
          <p:cNvPr id="3" name="Content Placeholder 2"/>
          <p:cNvSpPr>
            <a:spLocks noGrp="1"/>
          </p:cNvSpPr>
          <p:nvPr>
            <p:ph idx="1"/>
          </p:nvPr>
        </p:nvSpPr>
        <p:spPr>
          <a:xfrm>
            <a:off x="457200" y="1295400"/>
            <a:ext cx="8229600" cy="4844918"/>
          </a:xfrm>
        </p:spPr>
        <p:txBody>
          <a:bodyPr>
            <a:normAutofit/>
          </a:bodyPr>
          <a:lstStyle/>
          <a:p>
            <a:r>
              <a:rPr lang="en-US" dirty="0" smtClean="0"/>
              <a:t>Database Normalization Basics</a:t>
            </a:r>
          </a:p>
          <a:p>
            <a:pPr lvl="1"/>
            <a:r>
              <a:rPr lang="en-US" sz="2400" dirty="0" smtClean="0">
                <a:hlinkClick r:id="rId3"/>
              </a:rPr>
              <a:t>http://databases.about.com/od/specificproducts/a/normalization.htm</a:t>
            </a:r>
            <a:endParaRPr lang="en-US" sz="2400" dirty="0" smtClean="0"/>
          </a:p>
          <a:p>
            <a:r>
              <a:rPr lang="en-US" dirty="0" smtClean="0"/>
              <a:t>Step-by-step Guides to Using Databases</a:t>
            </a:r>
          </a:p>
          <a:p>
            <a:pPr lvl="1"/>
            <a:r>
              <a:rPr lang="en-US" sz="2400" dirty="0" smtClean="0">
                <a:hlinkClick r:id="rId4"/>
              </a:rPr>
              <a:t>http://www.geekgirls.com/menu_databases.htm</a:t>
            </a:r>
            <a:endParaRPr lang="en-US" sz="2400" dirty="0" smtClean="0">
              <a:hlinkClick r:id="rId3"/>
            </a:endParaRPr>
          </a:p>
          <a:p>
            <a:r>
              <a:rPr lang="en-US" dirty="0"/>
              <a:t>Interactive Online SQL Training</a:t>
            </a:r>
          </a:p>
          <a:p>
            <a:pPr lvl="1"/>
            <a:r>
              <a:rPr lang="en-US" sz="2400" dirty="0" smtClean="0">
                <a:hlinkClick r:id="rId5"/>
              </a:rPr>
              <a:t>http://www.sqlcourse.com/</a:t>
            </a:r>
            <a:endParaRPr lang="en-US" sz="2400" dirty="0" smtClean="0"/>
          </a:p>
          <a:p>
            <a:r>
              <a:rPr lang="en-US" dirty="0" smtClean="0"/>
              <a:t>SQL School</a:t>
            </a:r>
          </a:p>
          <a:p>
            <a:pPr lvl="1"/>
            <a:r>
              <a:rPr lang="en-US" sz="2400" dirty="0">
                <a:hlinkClick r:id="rId6"/>
              </a:rPr>
              <a:t>http://sqlschool.modeanalytics.com/</a:t>
            </a:r>
            <a:endParaRPr lang="en-US" sz="2400" dirty="0" smtClean="0"/>
          </a:p>
          <a:p>
            <a:pPr lvl="1">
              <a:buNone/>
            </a:pPr>
            <a:endParaRPr lang="en-US" dirty="0"/>
          </a:p>
        </p:txBody>
      </p:sp>
    </p:spTree>
    <p:extLst>
      <p:ext uri="{BB962C8B-B14F-4D97-AF65-F5344CB8AC3E}">
        <p14:creationId xmlns:p14="http://schemas.microsoft.com/office/powerpoint/2010/main" val="31867333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1209675"/>
          </a:xfrm>
        </p:spPr>
        <p:txBody>
          <a:bodyPr/>
          <a:lstStyle/>
          <a:p>
            <a:r>
              <a:rPr lang="en-US" b="0" dirty="0" smtClean="0">
                <a:latin typeface="Helvetica"/>
                <a:cs typeface="Helvetica"/>
              </a:rPr>
              <a:t>Questions?</a:t>
            </a:r>
            <a:endParaRPr lang="en-US" b="0" dirty="0">
              <a:latin typeface="Helvetica"/>
              <a:cs typeface="Helvetica"/>
            </a:endParaRPr>
          </a:p>
        </p:txBody>
      </p:sp>
      <p:sp>
        <p:nvSpPr>
          <p:cNvPr id="3" name="TextBox 2"/>
          <p:cNvSpPr txBox="1"/>
          <p:nvPr/>
        </p:nvSpPr>
        <p:spPr>
          <a:xfrm>
            <a:off x="381000" y="1698671"/>
            <a:ext cx="8534400" cy="2646878"/>
          </a:xfrm>
          <a:prstGeom prst="rect">
            <a:avLst/>
          </a:prstGeom>
          <a:noFill/>
        </p:spPr>
        <p:txBody>
          <a:bodyPr wrap="square" rtlCol="0">
            <a:spAutoFit/>
          </a:bodyPr>
          <a:lstStyle/>
          <a:p>
            <a:r>
              <a:rPr lang="en-US" sz="2200" dirty="0"/>
              <a:t>Sherry Lake</a:t>
            </a:r>
          </a:p>
          <a:p>
            <a:r>
              <a:rPr lang="en-US" sz="2200" dirty="0"/>
              <a:t>Senior Data Consultant</a:t>
            </a:r>
          </a:p>
          <a:p>
            <a:r>
              <a:rPr lang="en-US" sz="2400" dirty="0" smtClean="0">
                <a:hlinkClick r:id="rId3"/>
              </a:rPr>
              <a:t>shLake</a:t>
            </a:r>
            <a:r>
              <a:rPr lang="en-US" sz="2400" dirty="0">
                <a:hlinkClick r:id="rId3"/>
              </a:rPr>
              <a:t>@virginia.edu</a:t>
            </a:r>
            <a:endParaRPr lang="en-US" sz="2400" dirty="0"/>
          </a:p>
          <a:p>
            <a:endParaRPr lang="en-US" sz="2400" dirty="0"/>
          </a:p>
          <a:p>
            <a:endParaRPr lang="en-US" sz="2800" dirty="0" smtClean="0"/>
          </a:p>
          <a:p>
            <a:r>
              <a:rPr lang="en-US" sz="2400" dirty="0" smtClean="0"/>
              <a:t>Research Data Services</a:t>
            </a:r>
          </a:p>
          <a:p>
            <a:r>
              <a:rPr lang="en-US" sz="2200" dirty="0"/>
              <a:t>http://data.library.virginia.edu/data-management/</a:t>
            </a:r>
            <a:r>
              <a:rPr lang="en-US" sz="2200" dirty="0" smtClean="0"/>
              <a:t>training/</a:t>
            </a:r>
            <a:endParaRPr lang="en-US" sz="2200" dirty="0"/>
          </a:p>
        </p:txBody>
      </p:sp>
      <p:pic>
        <p:nvPicPr>
          <p:cNvPr id="4" name="Picture 3"/>
          <p:cNvPicPr>
            <a:picLocks noChangeAspect="1"/>
          </p:cNvPicPr>
          <p:nvPr/>
        </p:nvPicPr>
        <p:blipFill>
          <a:blip r:embed="rId4"/>
          <a:stretch>
            <a:fillRect/>
          </a:stretch>
        </p:blipFill>
        <p:spPr>
          <a:xfrm>
            <a:off x="4703965" y="1178406"/>
            <a:ext cx="3525852" cy="2613218"/>
          </a:xfrm>
          <a:prstGeom prst="rect">
            <a:avLst/>
          </a:prstGeom>
        </p:spPr>
      </p:pic>
      <p:sp>
        <p:nvSpPr>
          <p:cNvPr id="5" name="TextBox 4"/>
          <p:cNvSpPr txBox="1"/>
          <p:nvPr/>
        </p:nvSpPr>
        <p:spPr>
          <a:xfrm>
            <a:off x="609600" y="5065889"/>
            <a:ext cx="7620217" cy="923330"/>
          </a:xfrm>
          <a:prstGeom prst="rect">
            <a:avLst/>
          </a:prstGeom>
          <a:noFill/>
        </p:spPr>
        <p:txBody>
          <a:bodyPr wrap="square" rtlCol="0">
            <a:spAutoFit/>
          </a:bodyPr>
          <a:lstStyle/>
          <a:p>
            <a:r>
              <a:rPr lang="en-US" dirty="0" smtClean="0"/>
              <a:t>Content for slides 14, 18 – 29 were borrowed from Software Carpentry’s SQL Workshop for Librarians: </a:t>
            </a:r>
            <a:r>
              <a:rPr lang="en-US" dirty="0"/>
              <a:t>"Copyright © Software Carpentry"</a:t>
            </a:r>
            <a:endParaRPr lang="en-US" dirty="0" smtClean="0"/>
          </a:p>
          <a:p>
            <a:endParaRPr lang="en-US" dirty="0"/>
          </a:p>
        </p:txBody>
      </p:sp>
    </p:spTree>
    <p:extLst>
      <p:ext uri="{BB962C8B-B14F-4D97-AF65-F5344CB8AC3E}">
        <p14:creationId xmlns:p14="http://schemas.microsoft.com/office/powerpoint/2010/main" val="2226510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686800" cy="792162"/>
          </a:xfrm>
        </p:spPr>
        <p:txBody>
          <a:bodyPr/>
          <a:lstStyle/>
          <a:p>
            <a:r>
              <a:rPr lang="en-US" dirty="0" smtClean="0">
                <a:latin typeface="Helvetica"/>
                <a:cs typeface="Helvetica"/>
              </a:rPr>
              <a:t>Database Management Systems</a:t>
            </a:r>
            <a:endParaRPr lang="en-US" dirty="0">
              <a:latin typeface="Helvetica"/>
              <a:cs typeface="Helvetica"/>
            </a:endParaRPr>
          </a:p>
        </p:txBody>
      </p:sp>
      <p:sp>
        <p:nvSpPr>
          <p:cNvPr id="3" name="Content Placeholder 2"/>
          <p:cNvSpPr>
            <a:spLocks noGrp="1"/>
          </p:cNvSpPr>
          <p:nvPr>
            <p:ph idx="1"/>
          </p:nvPr>
        </p:nvSpPr>
        <p:spPr>
          <a:xfrm>
            <a:off x="457200" y="1295400"/>
            <a:ext cx="8229600" cy="4525963"/>
          </a:xfrm>
        </p:spPr>
        <p:txBody>
          <a:bodyPr>
            <a:normAutofit/>
          </a:bodyPr>
          <a:lstStyle/>
          <a:p>
            <a:r>
              <a:rPr lang="en-US" sz="2800" dirty="0" smtClean="0"/>
              <a:t>Microsoft Access (SQL Server)</a:t>
            </a:r>
          </a:p>
          <a:p>
            <a:pPr lvl="1"/>
            <a:r>
              <a:rPr lang="en-US" dirty="0" smtClean="0"/>
              <a:t>Good for single users</a:t>
            </a:r>
          </a:p>
          <a:p>
            <a:pPr lvl="1"/>
            <a:r>
              <a:rPr lang="en-US" dirty="0" smtClean="0"/>
              <a:t>Sophisticated user interface</a:t>
            </a:r>
          </a:p>
          <a:p>
            <a:r>
              <a:rPr lang="en-US" sz="2800" dirty="0" smtClean="0"/>
              <a:t>MySQL</a:t>
            </a:r>
          </a:p>
          <a:p>
            <a:pPr lvl="1"/>
            <a:r>
              <a:rPr lang="en-US" dirty="0" smtClean="0"/>
              <a:t>Client/Server architecture</a:t>
            </a:r>
          </a:p>
          <a:p>
            <a:pPr lvl="1"/>
            <a:r>
              <a:rPr lang="en-US" dirty="0" smtClean="0"/>
              <a:t>Limited User Interface (PHPMyAdmin)</a:t>
            </a:r>
          </a:p>
          <a:p>
            <a:r>
              <a:rPr lang="en-US" dirty="0" smtClean="0"/>
              <a:t>SQLite (SQL server)</a:t>
            </a:r>
          </a:p>
          <a:p>
            <a:pPr lvl="1"/>
            <a:r>
              <a:rPr lang="en-US" dirty="0" smtClean="0"/>
              <a:t>Single-user</a:t>
            </a:r>
          </a:p>
          <a:p>
            <a:pPr lvl="1"/>
            <a:endParaRPr lang="en-US" dirty="0" smtClean="0"/>
          </a:p>
        </p:txBody>
      </p:sp>
    </p:spTree>
    <p:extLst>
      <p:ext uri="{BB962C8B-B14F-4D97-AF65-F5344CB8AC3E}">
        <p14:creationId xmlns:p14="http://schemas.microsoft.com/office/powerpoint/2010/main" val="30226711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a:t>
            </a:r>
            <a:endParaRPr lang="en-US" dirty="0"/>
          </a:p>
        </p:txBody>
      </p:sp>
      <p:sp>
        <p:nvSpPr>
          <p:cNvPr id="3" name="Content Placeholder 2"/>
          <p:cNvSpPr>
            <a:spLocks noGrp="1"/>
          </p:cNvSpPr>
          <p:nvPr>
            <p:ph idx="1"/>
          </p:nvPr>
        </p:nvSpPr>
        <p:spPr>
          <a:xfrm>
            <a:off x="457200" y="1412041"/>
            <a:ext cx="8229600" cy="4525963"/>
          </a:xfrm>
        </p:spPr>
        <p:txBody>
          <a:bodyPr>
            <a:normAutofit fontScale="92500" lnSpcReduction="10000"/>
          </a:bodyPr>
          <a:lstStyle/>
          <a:p>
            <a:r>
              <a:rPr lang="en-US" dirty="0" smtClean="0"/>
              <a:t>Structured Query Language (“sequel” or “</a:t>
            </a:r>
            <a:r>
              <a:rPr lang="en-US" dirty="0" err="1" smtClean="0"/>
              <a:t>ess</a:t>
            </a:r>
            <a:r>
              <a:rPr lang="en-US" dirty="0" smtClean="0"/>
              <a:t>-queue-el”)</a:t>
            </a:r>
          </a:p>
          <a:p>
            <a:r>
              <a:rPr lang="en-US" dirty="0" smtClean="0"/>
              <a:t>Language for </a:t>
            </a:r>
            <a:r>
              <a:rPr lang="en-US" i="1" dirty="0" smtClean="0"/>
              <a:t>Relational</a:t>
            </a:r>
            <a:r>
              <a:rPr lang="en-US" dirty="0" smtClean="0"/>
              <a:t> Database Management Systems (RDBMS)</a:t>
            </a:r>
          </a:p>
          <a:p>
            <a:r>
              <a:rPr lang="en-US" dirty="0" smtClean="0"/>
              <a:t>SQL is used by RDBMS’s such as Oracle, Sybase, Access, MySQL, PostgreSQL, Microsoft SQL Server, etc.</a:t>
            </a:r>
          </a:p>
          <a:p>
            <a:r>
              <a:rPr lang="en-US" dirty="0" smtClean="0"/>
              <a:t>Most RDBMS’s have customized extensions to SQL; syntax is similar but unique between RDBMS’s</a:t>
            </a:r>
            <a:endParaRPr lang="en-US"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t>
            </a:r>
            <a:r>
              <a:rPr lang="en-US" dirty="0" err="1" smtClean="0"/>
              <a:t>vs</a:t>
            </a:r>
            <a:r>
              <a:rPr lang="en-US" dirty="0" smtClean="0"/>
              <a:t> MySQL (Servers)</a:t>
            </a:r>
            <a:endParaRPr lang="en-US" dirty="0"/>
          </a:p>
        </p:txBody>
      </p:sp>
      <p:sp>
        <p:nvSpPr>
          <p:cNvPr id="3" name="Content Placeholder 2"/>
          <p:cNvSpPr>
            <a:spLocks noGrp="1"/>
          </p:cNvSpPr>
          <p:nvPr>
            <p:ph idx="1"/>
          </p:nvPr>
        </p:nvSpPr>
        <p:spPr/>
        <p:txBody>
          <a:bodyPr/>
          <a:lstStyle/>
          <a:p>
            <a:r>
              <a:rPr lang="en-US" dirty="0" smtClean="0"/>
              <a:t>MySQL is a popular relational database management system which uses SQL, although it doesn’t implement the full SQL standard</a:t>
            </a:r>
          </a:p>
          <a:p>
            <a:r>
              <a:rPr lang="en-US" dirty="0" smtClean="0"/>
              <a:t>Open source software (free or enterprise edition$)</a:t>
            </a:r>
            <a:endParaRPr lang="en-US" dirty="0"/>
          </a:p>
        </p:txBody>
      </p:sp>
    </p:spTree>
    <p:extLst>
      <p:ext uri="{BB962C8B-B14F-4D97-AF65-F5344CB8AC3E}">
        <p14:creationId xmlns:p14="http://schemas.microsoft.com/office/powerpoint/2010/main" val="9568188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Queries and Views</a:t>
            </a:r>
            <a:endParaRPr lang="en-US" dirty="0">
              <a:latin typeface="Helvetica"/>
              <a:cs typeface="Helvetica"/>
            </a:endParaRPr>
          </a:p>
        </p:txBody>
      </p:sp>
      <p:sp>
        <p:nvSpPr>
          <p:cNvPr id="3" name="Content Placeholder 2"/>
          <p:cNvSpPr>
            <a:spLocks noGrp="1"/>
          </p:cNvSpPr>
          <p:nvPr>
            <p:ph idx="1"/>
          </p:nvPr>
        </p:nvSpPr>
        <p:spPr>
          <a:xfrm>
            <a:off x="457200" y="1295400"/>
            <a:ext cx="8229600" cy="4525963"/>
          </a:xfrm>
        </p:spPr>
        <p:txBody>
          <a:bodyPr/>
          <a:lstStyle/>
          <a:p>
            <a:pPr marL="0" indent="0">
              <a:buNone/>
            </a:pPr>
            <a:r>
              <a:rPr lang="en-US" dirty="0" smtClean="0"/>
              <a:t>Used for:</a:t>
            </a:r>
          </a:p>
          <a:p>
            <a:pPr lvl="1"/>
            <a:r>
              <a:rPr lang="en-US" dirty="0" smtClean="0"/>
              <a:t> to transform data from different tables into one table</a:t>
            </a:r>
          </a:p>
          <a:p>
            <a:pPr lvl="1"/>
            <a:r>
              <a:rPr lang="en-US" dirty="0" smtClean="0"/>
              <a:t> to query information from the database</a:t>
            </a:r>
          </a:p>
          <a:p>
            <a:pPr marL="914400" lvl="2" indent="0">
              <a:buNone/>
            </a:pPr>
            <a:r>
              <a:rPr lang="en-US" dirty="0" smtClean="0"/>
              <a:t>	Such as selecting subsets of data</a:t>
            </a:r>
          </a:p>
          <a:p>
            <a:pPr lvl="1"/>
            <a:r>
              <a:rPr lang="en-US" dirty="0" smtClean="0"/>
              <a:t>create calculated values</a:t>
            </a:r>
          </a:p>
          <a:p>
            <a:pPr lvl="1"/>
            <a:r>
              <a:rPr lang="en-US" dirty="0" smtClean="0"/>
              <a:t>export views</a:t>
            </a:r>
          </a:p>
        </p:txBody>
      </p:sp>
    </p:spTree>
    <p:extLst>
      <p:ext uri="{BB962C8B-B14F-4D97-AF65-F5344CB8AC3E}">
        <p14:creationId xmlns:p14="http://schemas.microsoft.com/office/powerpoint/2010/main" val="4203573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Customizing Views/Queries</a:t>
            </a:r>
            <a:endParaRPr lang="en-US" dirty="0">
              <a:latin typeface="Helvetica"/>
              <a:cs typeface="Helvetica"/>
            </a:endParaRPr>
          </a:p>
        </p:txBody>
      </p:sp>
      <p:sp>
        <p:nvSpPr>
          <p:cNvPr id="3" name="Content Placeholder 2"/>
          <p:cNvSpPr>
            <a:spLocks noGrp="1"/>
          </p:cNvSpPr>
          <p:nvPr>
            <p:ph idx="1"/>
          </p:nvPr>
        </p:nvSpPr>
        <p:spPr/>
        <p:txBody>
          <a:bodyPr/>
          <a:lstStyle/>
          <a:p>
            <a:r>
              <a:rPr lang="en-US" dirty="0" smtClean="0"/>
              <a:t>Sometimes you want all the data in the database, in which case a simple query is adequate. </a:t>
            </a:r>
          </a:p>
          <a:p>
            <a:r>
              <a:rPr lang="en-US" dirty="0" smtClean="0"/>
              <a:t>However, other times, you may want a query that returns only a subset of the data</a:t>
            </a:r>
            <a:endParaRPr lang="en-US" dirty="0"/>
          </a:p>
        </p:txBody>
      </p:sp>
    </p:spTree>
    <p:extLst>
      <p:ext uri="{BB962C8B-B14F-4D97-AF65-F5344CB8AC3E}">
        <p14:creationId xmlns:p14="http://schemas.microsoft.com/office/powerpoint/2010/main" val="293946004"/>
      </p:ext>
    </p:extLst>
  </p:cSld>
  <p:clrMapOvr>
    <a:masterClrMapping/>
  </p:clrMapOvr>
  <p:timing>
    <p:tnLst>
      <p:par>
        <p:cTn id="1" dur="indefinite" restart="never" nodeType="tmRoot"/>
      </p:par>
    </p:tnLst>
  </p:timing>
</p:sld>
</file>

<file path=ppt/theme/theme1.xml><?xml version="1.0" encoding="utf-8"?>
<a:theme xmlns:a="http://schemas.openxmlformats.org/drawingml/2006/main" name="DMP-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1_DMP-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3_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4_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UvaLibra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6BD0CD3CBB30C4EB7F463015340E1FF" ma:contentTypeVersion="2" ma:contentTypeDescription="Create a new document." ma:contentTypeScope="" ma:versionID="00cdb9ef1534014ecb19a145fe78749b">
  <xsd:schema xmlns:xsd="http://www.w3.org/2001/XMLSchema" xmlns:xs="http://www.w3.org/2001/XMLSchema" xmlns:p="http://schemas.microsoft.com/office/2006/metadata/properties" xmlns:ns1="http://schemas.microsoft.com/sharepoint/v3" xmlns:ns2="http://schemas.microsoft.com/sharepoint/v4" targetNamespace="http://schemas.microsoft.com/office/2006/metadata/properties" ma:root="true" ma:fieldsID="a9166e239d7be2ee9b060c5545c22554" ns1:_="" ns2:_="">
    <xsd:import namespace="http://schemas.microsoft.com/sharepoint/v3"/>
    <xsd:import namespace="http://schemas.microsoft.com/sharepoint/v4"/>
    <xsd:element name="properties">
      <xsd:complexType>
        <xsd:sequence>
          <xsd:element name="documentManagement">
            <xsd:complexType>
              <xsd:all>
                <xsd:element ref="ns1:URL" minOccurs="0"/>
                <xsd:element ref="ns2: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URL" ma:index="8" nillable="true" ma:displayName="URL" ma:format="Hyperlink" ma:internalName="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URL xmlns="http://schemas.microsoft.com/sharepoint/v3">
      <Url xsi:nil="true"/>
      <Description xsi:nil="true"/>
    </URL>
  </documentManagement>
</p:properties>
</file>

<file path=customXml/itemProps1.xml><?xml version="1.0" encoding="utf-8"?>
<ds:datastoreItem xmlns:ds="http://schemas.openxmlformats.org/officeDocument/2006/customXml" ds:itemID="{1283839C-11AA-41C8-8F82-C512F2E07160}">
  <ds:schemaRefs>
    <ds:schemaRef ds:uri="http://schemas.microsoft.com/sharepoint/v3/contenttype/forms"/>
  </ds:schemaRefs>
</ds:datastoreItem>
</file>

<file path=customXml/itemProps2.xml><?xml version="1.0" encoding="utf-8"?>
<ds:datastoreItem xmlns:ds="http://schemas.openxmlformats.org/officeDocument/2006/customXml" ds:itemID="{E927B08C-4719-47C8-81C8-C83CC76544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1A02EFC-A5F3-4978-AD7F-3975C0E72996}">
  <ds:schemaRefs>
    <ds:schemaRef ds:uri="http://schemas.microsoft.com/office/2006/documentManagement/types"/>
    <ds:schemaRef ds:uri="http://purl.org/dc/dcmitype/"/>
    <ds:schemaRef ds:uri="http://purl.org/dc/elements/1.1/"/>
    <ds:schemaRef ds:uri="http://schemas.openxmlformats.org/package/2006/metadata/core-properties"/>
    <ds:schemaRef ds:uri="http://purl.org/dc/terms/"/>
    <ds:schemaRef ds:uri="http://schemas.microsoft.com/sharepoint/v3"/>
    <ds:schemaRef ds:uri="http://schemas.microsoft.com/sharepoint/v4"/>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DMP-UVaLibrary.thmx</Template>
  <TotalTime>1188</TotalTime>
  <Words>2296</Words>
  <Application>Microsoft Office PowerPoint</Application>
  <PresentationFormat>On-screen Show (4:3)</PresentationFormat>
  <Paragraphs>458</Paragraphs>
  <Slides>41</Slides>
  <Notes>32</Notes>
  <HiddenSlides>0</HiddenSlides>
  <MMClips>0</MMClips>
  <ScaleCrop>false</ScaleCrop>
  <HeadingPairs>
    <vt:vector size="4" baseType="variant">
      <vt:variant>
        <vt:lpstr>Theme</vt:lpstr>
      </vt:variant>
      <vt:variant>
        <vt:i4>14</vt:i4>
      </vt:variant>
      <vt:variant>
        <vt:lpstr>Slide Titles</vt:lpstr>
      </vt:variant>
      <vt:variant>
        <vt:i4>41</vt:i4>
      </vt:variant>
    </vt:vector>
  </HeadingPairs>
  <TitlesOfParts>
    <vt:vector size="55" baseType="lpstr">
      <vt:lpstr>DMP-UVaLibrary</vt:lpstr>
      <vt:lpstr>Office Theme</vt:lpstr>
      <vt:lpstr>1_Office Theme</vt:lpstr>
      <vt:lpstr>1_UvaLibrary</vt:lpstr>
      <vt:lpstr>2_Office Theme</vt:lpstr>
      <vt:lpstr>2_UvaLibrary</vt:lpstr>
      <vt:lpstr>Uva-Library</vt:lpstr>
      <vt:lpstr>3_Office Theme</vt:lpstr>
      <vt:lpstr>UvaLibrary</vt:lpstr>
      <vt:lpstr>1_DMP-UVaLibrary</vt:lpstr>
      <vt:lpstr>4_Office Theme</vt:lpstr>
      <vt:lpstr>3_UvaLibrary</vt:lpstr>
      <vt:lpstr>5_Office Theme</vt:lpstr>
      <vt:lpstr>4_UvaLibrary</vt:lpstr>
      <vt:lpstr>Querying SQL Databases</vt:lpstr>
      <vt:lpstr>Today’s Roadmap</vt:lpstr>
      <vt:lpstr>Database Features</vt:lpstr>
      <vt:lpstr>Database Features</vt:lpstr>
      <vt:lpstr>Database Management Systems</vt:lpstr>
      <vt:lpstr>SQL</vt:lpstr>
      <vt:lpstr>SQL vs MySQL (Servers)</vt:lpstr>
      <vt:lpstr>Queries and Views</vt:lpstr>
      <vt:lpstr>Customizing Views/Queries</vt:lpstr>
      <vt:lpstr>Querying SQL Databases</vt:lpstr>
      <vt:lpstr>SQLite in Firefox</vt:lpstr>
      <vt:lpstr>PowerPoint Presentation</vt:lpstr>
      <vt:lpstr>Browse the Tables</vt:lpstr>
      <vt:lpstr>Selecting Data</vt:lpstr>
      <vt:lpstr>Selecting Data</vt:lpstr>
      <vt:lpstr>Selecting Data</vt:lpstr>
      <vt:lpstr>Selecting Data</vt:lpstr>
      <vt:lpstr>Selecting Data</vt:lpstr>
      <vt:lpstr>Sorting and Removing Duplicates</vt:lpstr>
      <vt:lpstr>Sorting and Removing Duplicates</vt:lpstr>
      <vt:lpstr>Sorting and Removing Duplicates</vt:lpstr>
      <vt:lpstr>Filtering</vt:lpstr>
      <vt:lpstr>Filtering</vt:lpstr>
      <vt:lpstr>Filtering</vt:lpstr>
      <vt:lpstr>Combining Data</vt:lpstr>
      <vt:lpstr>Combining Data</vt:lpstr>
      <vt:lpstr>Closer Look at MySQL</vt:lpstr>
      <vt:lpstr>UVa MySQL Self Service</vt:lpstr>
      <vt:lpstr>UVa MySQL Self Service</vt:lpstr>
      <vt:lpstr>Create MySQL Account</vt:lpstr>
      <vt:lpstr>Create a Database</vt:lpstr>
      <vt:lpstr>Administer Databases</vt:lpstr>
      <vt:lpstr>Create Tables</vt:lpstr>
      <vt:lpstr>Import Data</vt:lpstr>
      <vt:lpstr>Import Data</vt:lpstr>
      <vt:lpstr>Example Programs</vt:lpstr>
      <vt:lpstr>Python Code with MySQL Query</vt:lpstr>
      <vt:lpstr>R Code with MySQL Query</vt:lpstr>
      <vt:lpstr>PHP Code with MySQL Query</vt:lpstr>
      <vt:lpstr>More Information</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Sherry Lake</dc:creator>
  <cp:lastModifiedBy>William Corey</cp:lastModifiedBy>
  <cp:revision>169</cp:revision>
  <cp:lastPrinted>2014-09-23T23:45:04Z</cp:lastPrinted>
  <dcterms:created xsi:type="dcterms:W3CDTF">2014-09-06T13:30:18Z</dcterms:created>
  <dcterms:modified xsi:type="dcterms:W3CDTF">2015-08-11T17:42:27Z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0x01010006BD0CD3CBB30C4EB7F463015340E1FF</vt:lpwstr>
  </property>
</Properties>
</file>